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8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345" r:id="rId10"/>
    <p:sldId id="320" r:id="rId11"/>
    <p:sldId id="301" r:id="rId12"/>
    <p:sldId id="302" r:id="rId13"/>
    <p:sldId id="303" r:id="rId14"/>
    <p:sldId id="278" r:id="rId15"/>
    <p:sldId id="279" r:id="rId16"/>
    <p:sldId id="349" r:id="rId17"/>
    <p:sldId id="350" r:id="rId18"/>
    <p:sldId id="315" r:id="rId19"/>
    <p:sldId id="351" r:id="rId20"/>
    <p:sldId id="293" r:id="rId21"/>
    <p:sldId id="280" r:id="rId22"/>
    <p:sldId id="282" r:id="rId23"/>
    <p:sldId id="283" r:id="rId24"/>
    <p:sldId id="353" r:id="rId25"/>
    <p:sldId id="354" r:id="rId26"/>
    <p:sldId id="296" r:id="rId27"/>
    <p:sldId id="317" r:id="rId28"/>
    <p:sldId id="318" r:id="rId29"/>
    <p:sldId id="346" r:id="rId30"/>
    <p:sldId id="328" r:id="rId31"/>
    <p:sldId id="347" r:id="rId32"/>
    <p:sldId id="257" r:id="rId33"/>
    <p:sldId id="258" r:id="rId34"/>
    <p:sldId id="355" r:id="rId35"/>
    <p:sldId id="309" r:id="rId36"/>
    <p:sldId id="29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AFD1FF"/>
    <a:srgbClr val="E7F9FF"/>
    <a:srgbClr val="85DFFF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57CE-BB95-4BD7-84AB-ADB5E3C6AC6A}" type="datetimeFigureOut">
              <a:rPr lang="fr-FR" smtClean="0"/>
              <a:t>03/12/2024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912E-9AF4-4C24-908E-ACBE0057783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16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5631E88E-1236-47DC-A793-6F62B301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xmlns="" id="{48F10E57-9A2F-4F2C-A945-37A3DC6A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94DC1A1B-FB6D-44BA-B550-4906EE3A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D072BF53-C915-493B-90B9-99DFBAD4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xmlns="" id="{91F46311-5F52-4C5D-A346-44ACA04B6F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9213" y="2622550"/>
            <a:ext cx="8918683" cy="283695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259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1260D7-E74E-46EF-B819-073CCA28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41" y="222089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F29648E-69DE-42B8-96D3-D7E50F76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BE86D30-C3E2-4C4D-A3F7-8941A33C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9205ADA-94E8-4CA7-B852-EAABC22D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B0F009E-83CA-40D3-88EA-2B4017FB922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38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">
              <a:srgbClr val="E7F9FF"/>
            </a:gs>
            <a:gs pos="100000">
              <a:srgbClr val="AFD1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6320" y="6130437"/>
            <a:ext cx="466157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8"/>
            <a:ext cx="3506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59128" y="6135708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B0F009E-83CA-40D3-88EA-2B4017FB922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EBB94C9B-837C-49DE-8F02-B8058EB52B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12" y="100532"/>
            <a:ext cx="1675448" cy="11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8BFE57-656F-C95A-1343-5BF4FFEF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ASSEMBLEE GENERALE ARTA  2024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112940C-3BA6-344E-4076-A2872A6F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A7C9CDF-87D2-7483-7DC4-CD65D304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A6FEFB9-2495-27F6-5068-7D24FD7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9B45262-8BBB-A095-3829-A68F603D07A9}"/>
              </a:ext>
            </a:extLst>
          </p:cNvPr>
          <p:cNvSpPr txBox="1"/>
          <p:nvPr/>
        </p:nvSpPr>
        <p:spPr>
          <a:xfrm>
            <a:off x="6212910" y="4033752"/>
            <a:ext cx="52949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05 Décembre 2024</a:t>
            </a:r>
          </a:p>
          <a:p>
            <a:endParaRPr lang="fr-FR" dirty="0"/>
          </a:p>
          <a:p>
            <a:r>
              <a:rPr lang="fr-FR" dirty="0"/>
              <a:t>Et présentée le 14 Décembre 2024 à ARTA SUD</a:t>
            </a:r>
          </a:p>
        </p:txBody>
      </p:sp>
    </p:spTree>
    <p:extLst>
      <p:ext uri="{BB962C8B-B14F-4D97-AF65-F5344CB8AC3E}">
        <p14:creationId xmlns:p14="http://schemas.microsoft.com/office/powerpoint/2010/main" val="135044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156" y="357067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0CB1250-3AA6-2431-4DDF-19D8CCE9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61" y="938893"/>
            <a:ext cx="10099804" cy="50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8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7468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C36F4A7-EA4A-A73B-CBEB-B9D5B700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71" y="1300506"/>
            <a:ext cx="8777685" cy="482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680" y="146315"/>
            <a:ext cx="8911687" cy="1122312"/>
          </a:xfrm>
        </p:spPr>
        <p:txBody>
          <a:bodyPr>
            <a:normAutofit fontScale="90000"/>
          </a:bodyPr>
          <a:lstStyle/>
          <a:p>
            <a:pPr algn="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025903"/>
            <a:ext cx="4661576" cy="370396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12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3867E73-5508-0370-71EA-F392B0367049}"/>
              </a:ext>
            </a:extLst>
          </p:cNvPr>
          <p:cNvSpPr txBox="1"/>
          <p:nvPr/>
        </p:nvSpPr>
        <p:spPr>
          <a:xfrm>
            <a:off x="10279795" y="689097"/>
            <a:ext cx="175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Budget prévisionnel 2025</a:t>
            </a:r>
          </a:p>
          <a:p>
            <a:pPr algn="ctr"/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281DC8C-D7E2-3E83-B409-ACEA186CDAB5}"/>
              </a:ext>
            </a:extLst>
          </p:cNvPr>
          <p:cNvSpPr txBox="1"/>
          <p:nvPr/>
        </p:nvSpPr>
        <p:spPr>
          <a:xfrm>
            <a:off x="9721222" y="1811409"/>
            <a:ext cx="22038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Both"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Prend en compte une baisse du nombre d’adhérents ( -10 % sur 5 ans ) et de l’augmentation de la cotisation (~+15%)</a:t>
            </a:r>
          </a:p>
          <a:p>
            <a:pPr marL="342900" lvl="0" indent="-342900">
              <a:buFont typeface="+mj-lt"/>
              <a:buAutoNum type="arabicParenBoth"/>
            </a:pPr>
            <a:endParaRPr lang="fr-FR" sz="140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arenBoth"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</a:rPr>
              <a:t>Les intérêts de 2023 (reçu en janvier 24 + la demi année 2024, suite à la clôture du livret A du LCL fin Août 24) (1022,64€).  En 2025 il n’y aura que les intérêts sur 5 mois</a:t>
            </a:r>
          </a:p>
          <a:p>
            <a:pPr marL="342900" lvl="0" indent="-342900">
              <a:buFont typeface="+mj-lt"/>
              <a:buAutoNum type="arabicParenBoth"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transfert nécessaire pour la participation ARTA au voyage en Val de Loire</a:t>
            </a:r>
            <a:endParaRPr lang="fr-FR" sz="140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arenBoth"/>
            </a:pPr>
            <a:endParaRPr lang="fr-FR" sz="140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3014887-C1ED-4EA3-E151-2658EA035C9C}"/>
              </a:ext>
            </a:extLst>
          </p:cNvPr>
          <p:cNvSpPr txBox="1"/>
          <p:nvPr/>
        </p:nvSpPr>
        <p:spPr>
          <a:xfrm>
            <a:off x="8922468" y="5367881"/>
            <a:ext cx="335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(3)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7A6A751-4115-6258-ABB1-68639E4C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15" y="1077238"/>
            <a:ext cx="9439633" cy="563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3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22" y="624109"/>
            <a:ext cx="9292090" cy="1048171"/>
          </a:xfrm>
        </p:spPr>
        <p:txBody>
          <a:bodyPr>
            <a:normAutofit fontScale="90000"/>
          </a:bodyPr>
          <a:lstStyle/>
          <a:p>
            <a:pPr algn="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b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sz="3100" b="1" dirty="0"/>
              <a:t>montant cotisations 2025: légère augmentation</a:t>
            </a:r>
            <a:br>
              <a:rPr lang="fr-FR" sz="3100" b="1" dirty="0"/>
            </a:br>
            <a:r>
              <a:rPr lang="fr-FR" sz="3100" b="1" dirty="0">
                <a:solidFill>
                  <a:schemeClr val="accent2">
                    <a:lumMod val="75000"/>
                  </a:schemeClr>
                </a:solidFill>
              </a:rPr>
              <a:t>la  cotisation était inchangée depuis 2018….!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xmlns="" id="{660B1A60-FE57-2791-1F24-941B1CF3BB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5253" y="2120202"/>
            <a:ext cx="10880690" cy="386723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Montants  proposés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Membres de droit et amis de l’ARTA :…………………....….. </a:t>
            </a: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40€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 ayant au moins 1 membre de droit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(ou amis de l’ARTA):…</a:t>
            </a: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60€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Conjoint de membre de droit décédé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(retraité TA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:…………..…</a:t>
            </a:r>
            <a:r>
              <a:rPr lang="fr-F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20€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</a:t>
            </a:r>
            <a:endParaRPr lang="fr-FR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0124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14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5282" y="27323"/>
            <a:ext cx="7476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3600" b="1" kern="0" dirty="0">
                <a:solidFill>
                  <a:srgbClr val="0070C0"/>
                </a:solidFill>
                <a:latin typeface="Algerian" panose="04020705040A02060702" pitchFamily="82" charset="0"/>
                <a:ea typeface="+mj-ea"/>
                <a:cs typeface="+mj-cs"/>
              </a:rPr>
              <a:t>SORTIES en 2024</a:t>
            </a:r>
            <a:br>
              <a:rPr lang="fr-FR" sz="3600" b="1" kern="0" dirty="0">
                <a:solidFill>
                  <a:srgbClr val="0070C0"/>
                </a:solidFill>
                <a:latin typeface="Algerian" panose="04020705040A02060702" pitchFamily="82" charset="0"/>
                <a:ea typeface="+mj-ea"/>
                <a:cs typeface="+mj-cs"/>
              </a:rPr>
            </a:br>
            <a:r>
              <a:rPr lang="fr-FR" sz="3600" b="1" kern="0" dirty="0">
                <a:solidFill>
                  <a:srgbClr val="0070C0"/>
                </a:solidFill>
                <a:latin typeface="Algerian" panose="04020705040A02060702" pitchFamily="82" charset="0"/>
                <a:ea typeface="+mj-ea"/>
                <a:cs typeface="+mj-cs"/>
              </a:rPr>
              <a:t>ACTIVITES, Voyages et Sorties</a:t>
            </a:r>
            <a:endParaRPr lang="fr-FR" sz="3600" b="1" kern="0" dirty="0">
              <a:solidFill>
                <a:srgbClr val="0070C0"/>
              </a:solidFill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xmlns="" id="{B38BAFE2-5653-BE8B-7700-37AB5154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45" y="1412776"/>
            <a:ext cx="10571967" cy="410445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Sorties</a:t>
            </a:r>
            <a:r>
              <a:rPr lang="en-US" b="1" dirty="0">
                <a:solidFill>
                  <a:srgbClr val="0070C0"/>
                </a:solidFill>
              </a:rPr>
              <a:t> 2024 ARTA NORD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Galette : 16 Janvier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 à l’ancienne Mairie de Saint Rémy lès Chevreuse </a:t>
            </a:r>
            <a:endParaRPr lang="fr-FR" sz="3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</a:rPr>
              <a:t>Visite du Musée de la Marine le 22 avril (voir ci après),</a:t>
            </a:r>
            <a:r>
              <a:rPr lang="fr-FR" sz="3200" i="1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Paella le 20 Juin (voir ci-après)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Sortie Balzac et village de Passy le 15 novembre (voir ci-après)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Repas de fin d’année en Décembre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xmlns="" id="{6A7C9CDF-87D2-7483-7DC4-CD65D304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0351" y="6135810"/>
            <a:ext cx="3295652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5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15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 txBox="1">
            <a:spLocks/>
          </p:cNvSpPr>
          <p:nvPr/>
        </p:nvSpPr>
        <p:spPr>
          <a:xfrm>
            <a:off x="3255863" y="136282"/>
            <a:ext cx="658822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rgbClr val="0070C0"/>
                </a:solidFill>
                <a:latin typeface="Algerian" panose="04020705040A02060702" pitchFamily="82" charset="0"/>
              </a:rPr>
              <a:t>Visite du Musée de la Marine  le 22 avril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7188FC1-2A0F-0F3A-8237-7EFB4D4843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616745"/>
            <a:ext cx="3616766" cy="3176291"/>
          </a:xfrm>
          <a:prstGeom prst="rect">
            <a:avLst/>
          </a:prstGeom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xmlns="" id="{6A7C9CDF-87D2-7483-7DC4-CD65D304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4843" y="6135810"/>
            <a:ext cx="3271159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https://www.technicatome.com/wp-content/uploads/2021/04/Maquette_Musee-de-la-Marine_Galerie-nouvelles-technologies-1.jpg">
            <a:extLst>
              <a:ext uri="{FF2B5EF4-FFF2-40B4-BE49-F238E27FC236}">
                <a16:creationId xmlns:a16="http://schemas.microsoft.com/office/drawing/2014/main" xmlns="" id="{7B349F3B-75AE-14D2-97F8-A765D574D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"/>
          <a:stretch/>
        </p:blipFill>
        <p:spPr bwMode="auto">
          <a:xfrm>
            <a:off x="5807968" y="1098492"/>
            <a:ext cx="4239090" cy="29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ta\Documents\musee de la marine 2024\tablé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737" y="4083247"/>
            <a:ext cx="2830239" cy="2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ta\Documents\musee de la marine 2024\maqu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3936038"/>
            <a:ext cx="3026657" cy="22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3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658740" y="6298964"/>
            <a:ext cx="3496182" cy="370396"/>
          </a:xfrm>
        </p:spPr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16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 txBox="1">
            <a:spLocks/>
          </p:cNvSpPr>
          <p:nvPr/>
        </p:nvSpPr>
        <p:spPr>
          <a:xfrm>
            <a:off x="3684938" y="181506"/>
            <a:ext cx="6683765" cy="79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b="1" dirty="0">
                <a:solidFill>
                  <a:srgbClr val="4F81BD">
                    <a:lumMod val="75000"/>
                  </a:srgbClr>
                </a:solidFill>
                <a:latin typeface="Algerian" panose="04020705040A02060702" pitchFamily="82" charset="0"/>
              </a:rPr>
              <a:t>P</a:t>
            </a:r>
            <a:r>
              <a:rPr lang="fr-FR" sz="3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aella le 20 juin chez Francis MONNET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Espace réservé du contenu 5" descr="Une image contenant habits, personne, plein air, sourire&#10;&#10;Description générée automatiquement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1124745"/>
            <a:ext cx="5760720" cy="259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adminta\Documents\sorties_2024\paella juin2024\20240620_150710red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186" y="3568288"/>
            <a:ext cx="2440678" cy="13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ta\Documents\sorties_2024\paella juin2024\20240620_150738redu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871" y="4892544"/>
            <a:ext cx="2439987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ta\Documents\sorties_2024\paella juin2024\20240620_152456redu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6" y="4913750"/>
            <a:ext cx="2440678" cy="13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ta\Documents\sorties_2024\paella juin2024\paella_2024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3" y="3564537"/>
            <a:ext cx="3037081" cy="13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F484DCBE-E6D9-74FF-5119-B36E55F4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5070" y="6265731"/>
            <a:ext cx="3506788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64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17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894" y="6165305"/>
            <a:ext cx="2627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 txBox="1">
            <a:spLocks/>
          </p:cNvSpPr>
          <p:nvPr/>
        </p:nvSpPr>
        <p:spPr>
          <a:xfrm>
            <a:off x="3684938" y="181506"/>
            <a:ext cx="6683765" cy="79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b="1" dirty="0">
                <a:solidFill>
                  <a:srgbClr val="4F81BD">
                    <a:lumMod val="75000"/>
                  </a:srgbClr>
                </a:solidFill>
                <a:latin typeface="Algerian" panose="04020705040A02060702" pitchFamily="82" charset="0"/>
              </a:rPr>
              <a:t>Visite du musée BALZAC et balade dans le village de PASSY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C:\Users\adminta\Documents\sorties_2024\balza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97" y="1340768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ta\Documents\sorties_2024\balzac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068" y="3573016"/>
            <a:ext cx="47856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ile:///C:/Users/adminta/Documents/sorties_2024/passy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136" y="1340769"/>
            <a:ext cx="2866206" cy="38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file:///C:/Users/adminta/Documents/sorties_2024/balzac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4" y="1484784"/>
            <a:ext cx="14581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9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9" y="236931"/>
            <a:ext cx="8911687" cy="933947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2024 ACTIVITES et Sorties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02B08DC-B7AB-6EC3-400B-97A6CF06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761009-8918-8276-C5A4-8A2768EF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13A82C2-E287-63EB-DB28-F39C632F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38BAFE2-5653-BE8B-7700-37AB51541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38895" y="939518"/>
            <a:ext cx="8918683" cy="475875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ARTA SUD</a:t>
            </a:r>
            <a:endParaRPr lang="fr-FR" sz="2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i="0" u="none" strike="noStrike" kern="1200" dirty="0">
                <a:solidFill>
                  <a:srgbClr val="56643E"/>
                </a:solidFill>
                <a:effectLst/>
                <a:latin typeface="Century Gothic" panose="020B0502020202020204" pitchFamily="34" charset="0"/>
              </a:rPr>
              <a:t>Gâteau des Rois le 13 janvier (68 personnes)</a:t>
            </a: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56643E"/>
                </a:solidFill>
                <a:latin typeface="Century Gothic" panose="020B0502020202020204" pitchFamily="34" charset="0"/>
              </a:rPr>
              <a:t>Réunion Informations TA le 13 mars (17 personnes)</a:t>
            </a: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rgbClr val="56643E"/>
                </a:solidFill>
                <a:latin typeface="Century Gothic" panose="020B0502020202020204" pitchFamily="34" charset="0"/>
              </a:rPr>
              <a:t>Visite AIRBUS Eurocopter le 30 mai (19 personnes)</a:t>
            </a: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i="0" u="none" strike="noStrike" kern="1200" dirty="0">
                <a:solidFill>
                  <a:srgbClr val="56643E"/>
                </a:solidFill>
                <a:effectLst/>
                <a:latin typeface="Century Gothic" panose="020B0502020202020204" pitchFamily="34" charset="0"/>
              </a:rPr>
              <a:t>Paella le 20 juin (52 personnes)</a:t>
            </a: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i="0" u="none" strike="noStrike" kern="1200" dirty="0">
                <a:solidFill>
                  <a:srgbClr val="56643E"/>
                </a:solidFill>
                <a:effectLst/>
                <a:latin typeface="Century Gothic" panose="020B0502020202020204" pitchFamily="34" charset="0"/>
              </a:rPr>
              <a:t>Castagnade le 9 novembre (39 personnes)</a:t>
            </a: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800" b="1" i="0" u="none" strike="noStrike" kern="1200" dirty="0">
                <a:solidFill>
                  <a:srgbClr val="56643E"/>
                </a:solidFill>
                <a:effectLst/>
                <a:latin typeface="Century Gothic" panose="020B0502020202020204" pitchFamily="34" charset="0"/>
              </a:rPr>
              <a:t>La Ciotat le 18 novembre (26 personnes)</a:t>
            </a:r>
          </a:p>
          <a:p>
            <a:pPr marL="0" fontAlgn="b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sz="1800" b="1" i="0" u="none" strike="noStrike" kern="1200" dirty="0">
              <a:solidFill>
                <a:srgbClr val="56643E"/>
              </a:solidFill>
              <a:effectLst/>
              <a:latin typeface="Century Gothic" panose="020B0502020202020204" pitchFamily="34" charset="0"/>
            </a:endParaRPr>
          </a:p>
          <a:p>
            <a:pPr marL="0" indent="0" rtl="0" eaLnBrk="1" fontAlgn="b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rgbClr val="56643E"/>
              </a:solidFill>
              <a:latin typeface="Century Gothic" panose="020B0502020202020204" pitchFamily="34" charset="0"/>
            </a:endParaRPr>
          </a:p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9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927A33-F8EA-25FE-A4BB-B5CAF4FD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895" y="476672"/>
            <a:ext cx="10353105" cy="60615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Sorties</a:t>
            </a:r>
            <a:r>
              <a:rPr lang="en-US" b="1" dirty="0">
                <a:solidFill>
                  <a:srgbClr val="0070C0"/>
                </a:solidFill>
              </a:rPr>
              <a:t> 2024 ARTA SUD Paella le 20 </a:t>
            </a:r>
            <a:r>
              <a:rPr lang="en-US" b="1" dirty="0" err="1">
                <a:solidFill>
                  <a:srgbClr val="0070C0"/>
                </a:solidFill>
              </a:rPr>
              <a:t>juin</a:t>
            </a:r>
            <a:r>
              <a:rPr lang="en-US" b="1" dirty="0">
                <a:solidFill>
                  <a:srgbClr val="0070C0"/>
                </a:solidFill>
              </a:rPr>
              <a:t> 55 personnes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CEB0029-F5AF-E7AA-EB15-D2FF6B8D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2DE3FA6-578D-5866-BB77-FBC80417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E78629E-7E8A-70B4-E4F3-A21C95C2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19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7" name="Image 6" descr="Une image contenant habits, personne, plat, nourriture&#10;&#10;Description générée automatiquement">
            <a:extLst>
              <a:ext uri="{FF2B5EF4-FFF2-40B4-BE49-F238E27FC236}">
                <a16:creationId xmlns:a16="http://schemas.microsoft.com/office/drawing/2014/main" xmlns="" id="{F92BB4CB-470C-4981-C2CA-22CCE9B6A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647" y="4138202"/>
            <a:ext cx="3188176" cy="2138277"/>
          </a:xfrm>
          <a:prstGeom prst="rect">
            <a:avLst/>
          </a:prstGeom>
        </p:spPr>
      </p:pic>
      <p:pic>
        <p:nvPicPr>
          <p:cNvPr id="9" name="Image 8" descr="Une image contenant habits, personne, plein air, personnes&#10;&#10;Description générée automatiquement">
            <a:extLst>
              <a:ext uri="{FF2B5EF4-FFF2-40B4-BE49-F238E27FC236}">
                <a16:creationId xmlns:a16="http://schemas.microsoft.com/office/drawing/2014/main" xmlns="" id="{5CA07403-B897-B652-2C10-2C83DF8833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62" y="1788761"/>
            <a:ext cx="2576739" cy="1728192"/>
          </a:xfrm>
          <a:prstGeom prst="rect">
            <a:avLst/>
          </a:prstGeom>
        </p:spPr>
      </p:pic>
      <p:pic>
        <p:nvPicPr>
          <p:cNvPr id="11" name="Image 10" descr="Une image contenant plein air, habits, personne, sol&#10;&#10;Description générée automatiquement">
            <a:extLst>
              <a:ext uri="{FF2B5EF4-FFF2-40B4-BE49-F238E27FC236}">
                <a16:creationId xmlns:a16="http://schemas.microsoft.com/office/drawing/2014/main" xmlns="" id="{D172DFC5-4D04-4551-9B31-37572F5E7B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630" y="3954785"/>
            <a:ext cx="3188175" cy="2142571"/>
          </a:xfrm>
          <a:prstGeom prst="rect">
            <a:avLst/>
          </a:prstGeom>
        </p:spPr>
      </p:pic>
      <p:pic>
        <p:nvPicPr>
          <p:cNvPr id="13" name="Image 12" descr="Une image contenant plein air, plante, bâtiment, texte&#10;&#10;Description générée automatiquement">
            <a:extLst>
              <a:ext uri="{FF2B5EF4-FFF2-40B4-BE49-F238E27FC236}">
                <a16:creationId xmlns:a16="http://schemas.microsoft.com/office/drawing/2014/main" xmlns="" id="{76C5B723-2A5E-60D9-0647-E6339B7CAD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6299" y="1828766"/>
            <a:ext cx="2388013" cy="1603003"/>
          </a:xfrm>
          <a:prstGeom prst="rect">
            <a:avLst/>
          </a:prstGeom>
        </p:spPr>
      </p:pic>
      <p:pic>
        <p:nvPicPr>
          <p:cNvPr id="17" name="Image 16" descr="Une image contenant plein air, ciel, bâtiment, cour&#10;&#10;Description générée automatiquement">
            <a:extLst>
              <a:ext uri="{FF2B5EF4-FFF2-40B4-BE49-F238E27FC236}">
                <a16:creationId xmlns:a16="http://schemas.microsoft.com/office/drawing/2014/main" xmlns="" id="{5A2C52B0-CB10-2FCE-1F3D-94B745916E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367" y="1396750"/>
            <a:ext cx="1605705" cy="2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811EC3-7D09-DC26-6B13-4CEE445F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04065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Ordre du Jour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E401CF4-0FE5-8047-7D34-1D8C3DB6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EF6E02D-D30C-83FE-4F50-E3EAC2B4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EBBEB48-2D13-15C7-FEEB-3C6F5663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D63F024-B7A3-4F69-C9E6-FEE5701AA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71700" y="1143000"/>
            <a:ext cx="9133961" cy="48087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Accueil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Rapport moral du Président – Approbation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Rapport financier du Trésorier - Exercice 2024 – Approbation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Montant cotisation 2025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Budget prévisionnel 2025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Bilan des sorties-voyages 2024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Voyages pour 2025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Prévisions sorties-voyages pour 2026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Questions diverses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Conclusion du Président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7521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88573F-6364-F9C6-C3C2-62577EDD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82846"/>
            <a:ext cx="7200800" cy="14179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Sorties</a:t>
            </a:r>
            <a:r>
              <a:rPr lang="en-US" sz="2800" b="1" dirty="0">
                <a:solidFill>
                  <a:srgbClr val="0070C0"/>
                </a:solidFill>
              </a:rPr>
              <a:t> 2024 ARTA SUD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LA CIOTAT le 18 novembre 25 personnes</a:t>
            </a:r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84F477F-E30E-1FFA-ADB6-4695E24B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CCA06D2-9749-FD62-98F3-D70CC7B5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9B351C6-23A5-6DFB-5513-85B1B3B3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20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7" name="Image 6" descr="Une image contenant plein air, ciel, montagne, brouillard&#10;&#10;Description générée automatiquement">
            <a:extLst>
              <a:ext uri="{FF2B5EF4-FFF2-40B4-BE49-F238E27FC236}">
                <a16:creationId xmlns:a16="http://schemas.microsoft.com/office/drawing/2014/main" xmlns="" id="{F3B6A522-F647-62B6-8F3D-3CA47B9970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681" y="1196752"/>
            <a:ext cx="1959947" cy="2613262"/>
          </a:xfrm>
          <a:prstGeom prst="rect">
            <a:avLst/>
          </a:prstGeom>
        </p:spPr>
      </p:pic>
      <p:pic>
        <p:nvPicPr>
          <p:cNvPr id="9" name="Image 8" descr="Une image contenant texte, habits, intérieur, présentation&#10;&#10;Description générée automatiquement">
            <a:extLst>
              <a:ext uri="{FF2B5EF4-FFF2-40B4-BE49-F238E27FC236}">
                <a16:creationId xmlns:a16="http://schemas.microsoft.com/office/drawing/2014/main" xmlns="" id="{7D875211-6A7F-5679-343A-D3DA92FAA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118" y="1337650"/>
            <a:ext cx="2884479" cy="2163359"/>
          </a:xfrm>
          <a:prstGeom prst="rect">
            <a:avLst/>
          </a:prstGeom>
        </p:spPr>
      </p:pic>
      <p:pic>
        <p:nvPicPr>
          <p:cNvPr id="11" name="Image 10" descr="Une image contenant plein air, ciel, bateau, eau&#10;&#10;Description générée automatiquement">
            <a:extLst>
              <a:ext uri="{FF2B5EF4-FFF2-40B4-BE49-F238E27FC236}">
                <a16:creationId xmlns:a16="http://schemas.microsoft.com/office/drawing/2014/main" xmlns="" id="{3556075A-3857-0146-0797-2382390DEC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04" y="3641781"/>
            <a:ext cx="2884480" cy="2163360"/>
          </a:xfrm>
          <a:prstGeom prst="rect">
            <a:avLst/>
          </a:prstGeom>
        </p:spPr>
      </p:pic>
      <p:pic>
        <p:nvPicPr>
          <p:cNvPr id="13" name="Image 12" descr="Une image contenant plein air, ciel, bâtiment, nuage&#10;&#10;Description générée automatiquement">
            <a:extLst>
              <a:ext uri="{FF2B5EF4-FFF2-40B4-BE49-F238E27FC236}">
                <a16:creationId xmlns:a16="http://schemas.microsoft.com/office/drawing/2014/main" xmlns="" id="{AC5F5C5E-5C92-0F78-127A-A05DE7F4F5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4021231"/>
            <a:ext cx="5250496" cy="1748190"/>
          </a:xfrm>
          <a:prstGeom prst="rect">
            <a:avLst/>
          </a:prstGeom>
        </p:spPr>
      </p:pic>
      <p:pic>
        <p:nvPicPr>
          <p:cNvPr id="15" name="Image 14" descr="Une image contenant plein air, bateau, véhicule, port&#10;&#10;Description générée automatiquement">
            <a:extLst>
              <a:ext uri="{FF2B5EF4-FFF2-40B4-BE49-F238E27FC236}">
                <a16:creationId xmlns:a16="http://schemas.microsoft.com/office/drawing/2014/main" xmlns="" id="{8AB22C7E-5633-37CF-E3C7-87D119D434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189" y="1222094"/>
            <a:ext cx="1959947" cy="26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21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6A7C9CDF-87D2-7483-7DC4-CD65D304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911" y="6135810"/>
            <a:ext cx="2630091" cy="365125"/>
          </a:xfrm>
        </p:spPr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 txBox="1">
            <a:spLocks/>
          </p:cNvSpPr>
          <p:nvPr/>
        </p:nvSpPr>
        <p:spPr>
          <a:xfrm>
            <a:off x="2927648" y="116632"/>
            <a:ext cx="7596336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>VOYAGE du 21 au 24 mai 2024</a:t>
            </a:r>
            <a:b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fr-FR" b="1" dirty="0">
                <a:solidFill>
                  <a:srgbClr val="0070C0"/>
                </a:solidFill>
                <a:latin typeface="Algerian" panose="04020705040A02060702" pitchFamily="82" charset="0"/>
              </a:rPr>
              <a:t>P</a:t>
            </a:r>
            <a:r>
              <a:rPr lang="fr-FR" sz="3600" b="1" dirty="0">
                <a:solidFill>
                  <a:srgbClr val="0070C0"/>
                </a:solidFill>
                <a:latin typeface="Calibri"/>
              </a:rPr>
              <a:t>atrimoine Auvergnat</a:t>
            </a:r>
            <a:endParaRPr lang="fr-FR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xmlns="" id="{B38BAFE2-5653-BE8B-7700-37AB51541B8A}"/>
              </a:ext>
            </a:extLst>
          </p:cNvPr>
          <p:cNvSpPr txBox="1">
            <a:spLocks/>
          </p:cNvSpPr>
          <p:nvPr/>
        </p:nvSpPr>
        <p:spPr>
          <a:xfrm>
            <a:off x="1565754" y="1532958"/>
            <a:ext cx="10333972" cy="44566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Visite du patrimoine Auvergnat</a:t>
            </a:r>
          </a:p>
          <a:p>
            <a:r>
              <a:rPr lang="fr-FR" sz="2400" b="1" dirty="0"/>
              <a:t>Objectif </a:t>
            </a:r>
            <a:r>
              <a:rPr lang="fr-FR" sz="2400" dirty="0"/>
              <a:t>: réunir le plus d’Artayais Nord et Sud entre 30 et 45…Nous étions 3</a:t>
            </a:r>
            <a:r>
              <a:rPr lang="fr-FR" sz="2400" dirty="0">
                <a:solidFill>
                  <a:schemeClr val="tx1"/>
                </a:solidFill>
              </a:rPr>
              <a:t>8</a:t>
            </a:r>
            <a:r>
              <a:rPr lang="fr-FR" sz="2400" dirty="0"/>
              <a:t> !!!  </a:t>
            </a:r>
            <a:endParaRPr lang="en-US" sz="2400" dirty="0"/>
          </a:p>
          <a:p>
            <a:r>
              <a:rPr lang="fr-FR" sz="2400" b="1" dirty="0"/>
              <a:t>Programme </a:t>
            </a:r>
            <a:r>
              <a:rPr lang="fr-FR" sz="2400" dirty="0"/>
              <a:t>:Transport par train depuis Paris et par bus depuis Aix, avec rdv  à Valence TGV et voyage en bus commun vers le Puy-en-Velay; Brioude, Saint Flour, Saint Nectaire, Clermont.</a:t>
            </a:r>
          </a:p>
          <a:p>
            <a:r>
              <a:rPr lang="fr-FR" sz="2400" b="1" dirty="0"/>
              <a:t>Prix de revient Artayais :  Nord=560€ ; Sud= 650€ </a:t>
            </a:r>
            <a:endParaRPr lang="fr-FR" sz="2400" dirty="0"/>
          </a:p>
          <a:p>
            <a:r>
              <a:rPr lang="fr-FR" sz="2400" b="1" dirty="0"/>
              <a:t>Hors coût du train Paris Lyon </a:t>
            </a:r>
            <a:r>
              <a:rPr lang="fr-FR" sz="2400" b="1" dirty="0">
                <a:solidFill>
                  <a:schemeClr val="tx1"/>
                </a:solidFill>
              </a:rPr>
              <a:t>ou Valence</a:t>
            </a:r>
            <a:r>
              <a:rPr lang="fr-FR" sz="2400" b="1" dirty="0"/>
              <a:t>, d’un supplément pour personne seule dans une chambre double,</a:t>
            </a:r>
            <a:endParaRPr lang="fr-FR" sz="2400" dirty="0"/>
          </a:p>
          <a:p>
            <a:pPr marL="0" indent="0" algn="ctr">
              <a:buNone/>
            </a:pPr>
            <a:r>
              <a:rPr lang="fr-FR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Une prise en charge sur la trésorerie de l’ARTA de 100€ par participant a été distribuée!</a:t>
            </a:r>
            <a:endParaRPr lang="fr-FR" sz="2000" i="1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202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22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6A7C9CDF-87D2-7483-7DC4-CD65D30467CD}"/>
              </a:ext>
            </a:extLst>
          </p:cNvPr>
          <p:cNvSpPr txBox="1">
            <a:spLocks/>
          </p:cNvSpPr>
          <p:nvPr/>
        </p:nvSpPr>
        <p:spPr>
          <a:xfrm>
            <a:off x="3618311" y="6288210"/>
            <a:ext cx="26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098EE4B5-1A41-3187-122A-843DEDA20977}"/>
              </a:ext>
            </a:extLst>
          </p:cNvPr>
          <p:cNvSpPr txBox="1">
            <a:spLocks/>
          </p:cNvSpPr>
          <p:nvPr/>
        </p:nvSpPr>
        <p:spPr>
          <a:xfrm>
            <a:off x="3465911" y="285960"/>
            <a:ext cx="6683765" cy="83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b="1">
                <a:solidFill>
                  <a:srgbClr val="4F81BD">
                    <a:lumMod val="75000"/>
                  </a:srgbClr>
                </a:solidFill>
                <a:latin typeface="Algerian" panose="04020705040A02060702" pitchFamily="82" charset="0"/>
              </a:rPr>
              <a:t>P</a:t>
            </a:r>
            <a:r>
              <a:rPr lang="fr-FR" sz="3600" b="1">
                <a:solidFill>
                  <a:srgbClr val="4F81BD">
                    <a:lumMod val="75000"/>
                  </a:srgbClr>
                </a:solidFill>
                <a:latin typeface="Calibri"/>
              </a:rPr>
              <a:t>atrimoine Auvergnat</a:t>
            </a:r>
            <a:endParaRPr lang="fr-FR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xmlns="" id="{60D01E41-46EE-5EFA-FCF2-D5E011262221}"/>
              </a:ext>
            </a:extLst>
          </p:cNvPr>
          <p:cNvSpPr txBox="1">
            <a:spLocks/>
          </p:cNvSpPr>
          <p:nvPr/>
        </p:nvSpPr>
        <p:spPr>
          <a:xfrm>
            <a:off x="3752471" y="1268760"/>
            <a:ext cx="7558531" cy="355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2800" b="1" dirty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fr-FR" sz="2800" b="1" baseline="30000" dirty="0">
                <a:solidFill>
                  <a:sysClr val="windowText" lastClr="000000"/>
                </a:solidFill>
                <a:latin typeface="Calibri"/>
              </a:rPr>
              <a:t>ère</a:t>
            </a:r>
            <a:r>
              <a:rPr lang="fr-FR" sz="2800" b="1" dirty="0">
                <a:solidFill>
                  <a:sysClr val="windowText" lastClr="000000"/>
                </a:solidFill>
                <a:latin typeface="Calibri"/>
              </a:rPr>
              <a:t> journée</a:t>
            </a:r>
            <a:r>
              <a:rPr lang="fr-FR" sz="2800" dirty="0">
                <a:solidFill>
                  <a:sysClr val="windowText" lastClr="000000"/>
                </a:solidFill>
                <a:latin typeface="Calibri"/>
              </a:rPr>
              <a:t> : Itinéraire  Valence via Le Puy en Velay avec repas de midi, visite et randonnée de la ville </a:t>
            </a:r>
          </a:p>
          <a:p>
            <a:pPr>
              <a:defRPr/>
            </a:pPr>
            <a:r>
              <a:rPr lang="fr-FR" sz="2800" b="1" dirty="0">
                <a:solidFill>
                  <a:sysClr val="windowText" lastClr="000000"/>
                </a:solidFill>
                <a:latin typeface="Calibri"/>
              </a:rPr>
              <a:t>2</a:t>
            </a:r>
            <a:r>
              <a:rPr lang="fr-FR" sz="2800" b="1" baseline="30000" dirty="0">
                <a:solidFill>
                  <a:sysClr val="windowText" lastClr="000000"/>
                </a:solidFill>
                <a:latin typeface="Calibri"/>
              </a:rPr>
              <a:t>ème</a:t>
            </a:r>
            <a:r>
              <a:rPr lang="fr-FR" sz="2800" b="1" dirty="0">
                <a:solidFill>
                  <a:sysClr val="windowText" lastClr="000000"/>
                </a:solidFill>
                <a:latin typeface="Calibri"/>
              </a:rPr>
              <a:t> journée</a:t>
            </a:r>
            <a:r>
              <a:rPr lang="fr-FR" sz="2800" dirty="0">
                <a:solidFill>
                  <a:sysClr val="windowText" lastClr="000000"/>
                </a:solidFill>
                <a:latin typeface="Calibri"/>
              </a:rPr>
              <a:t> : Itinéraire St Flour et déjeuner, les gorges de la Truyère et le viaduc de Garabit, visite du château de Lafayette à Chavagniac </a:t>
            </a:r>
            <a:br>
              <a:rPr lang="fr-FR" sz="2800" dirty="0">
                <a:solidFill>
                  <a:sysClr val="windowText" lastClr="000000"/>
                </a:solidFill>
                <a:latin typeface="Calibri"/>
              </a:rPr>
            </a:br>
            <a:endParaRPr lang="fr-FR" sz="28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348" y="4020156"/>
            <a:ext cx="1400888" cy="199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adminta\AppData\Local\Temp\IMG-20240522-WA0008-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584" y="4149081"/>
            <a:ext cx="3528392" cy="186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E:\Photos_sauvegarde\2021-auvergne\20210607_172920reduit.jpg">
            <a:extLst>
              <a:ext uri="{FF2B5EF4-FFF2-40B4-BE49-F238E27FC236}">
                <a16:creationId xmlns:a16="http://schemas.microsoft.com/office/drawing/2014/main" xmlns="" id="{5370FB82-D693-B167-B330-B871D01834B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3" y="4149080"/>
            <a:ext cx="2423347" cy="189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661849"/>
            <a:ext cx="2376264" cy="184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23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1" y="6165305"/>
            <a:ext cx="2627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6C29BB65-9455-8918-F9C3-597853A25DFB}"/>
              </a:ext>
            </a:extLst>
          </p:cNvPr>
          <p:cNvSpPr txBox="1">
            <a:spLocks/>
          </p:cNvSpPr>
          <p:nvPr/>
        </p:nvSpPr>
        <p:spPr>
          <a:xfrm>
            <a:off x="3465911" y="357068"/>
            <a:ext cx="6683765" cy="911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b="1">
                <a:solidFill>
                  <a:srgbClr val="4F81BD">
                    <a:lumMod val="75000"/>
                  </a:srgbClr>
                </a:solidFill>
                <a:latin typeface="Algerian" panose="04020705040A02060702" pitchFamily="82" charset="0"/>
              </a:rPr>
              <a:t>P</a:t>
            </a:r>
            <a:r>
              <a:rPr lang="fr-FR" sz="3600" b="1">
                <a:solidFill>
                  <a:srgbClr val="4F81BD">
                    <a:lumMod val="75000"/>
                  </a:srgbClr>
                </a:solidFill>
                <a:latin typeface="Calibri"/>
              </a:rPr>
              <a:t>atrimoine Auvergnat</a:t>
            </a:r>
            <a:endParaRPr lang="fr-FR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8" name="Image 7" descr="C:\Users\adminta\Documents\voyage auvergne 2024\mesphotos\reduites\IMG-20240523-WA002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262" y="1268760"/>
            <a:ext cx="1051340" cy="20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xmlns="" id="{4835AC68-B2E8-2F35-A6C8-4873F99B4245}"/>
              </a:ext>
            </a:extLst>
          </p:cNvPr>
          <p:cNvSpPr txBox="1">
            <a:spLocks/>
          </p:cNvSpPr>
          <p:nvPr/>
        </p:nvSpPr>
        <p:spPr>
          <a:xfrm>
            <a:off x="4415987" y="1402123"/>
            <a:ext cx="7091909" cy="1910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b="1" dirty="0">
                <a:solidFill>
                  <a:sysClr val="windowText" lastClr="000000"/>
                </a:solidFill>
                <a:latin typeface="Calibri"/>
              </a:rPr>
              <a:t>3 ème journée</a:t>
            </a:r>
            <a:r>
              <a:rPr lang="fr-FR" sz="2800" dirty="0">
                <a:solidFill>
                  <a:sysClr val="windowText" lastClr="000000"/>
                </a:solidFill>
                <a:latin typeface="Calibri"/>
              </a:rPr>
              <a:t>: visite de la ville de Brioude, la basilique Saint Julien, l’hôtel de la dentelle,Trajet vers Saint Nectaire, 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Déjeuner et visite de l’église de St Nectaire, Trajet vers Clermont  pour l’ascension du Puy de Dôme</a:t>
            </a: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fr-FR" sz="28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" name="Image 9" descr="E:\Photos_sauvegarde\2021-auvergne\20200616_171634reduit.jpg">
            <a:extLst>
              <a:ext uri="{FF2B5EF4-FFF2-40B4-BE49-F238E27FC236}">
                <a16:creationId xmlns:a16="http://schemas.microsoft.com/office/drawing/2014/main" xmlns="" id="{A569ECAB-6F83-B238-C549-6B0AC1024D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179" y="3312897"/>
            <a:ext cx="2544604" cy="267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adminta\Documents\voyage auvergne 2024\mesphotos\reduites\20240523_095106R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091" y="1318485"/>
            <a:ext cx="142938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CC94EB06-F516-B68C-29D2-CFA84E40A9F9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7" y="3645024"/>
            <a:ext cx="2893727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4B4E04E7-5DE3-41AD-5C6E-7C333BAF69B2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2" y="3839068"/>
            <a:ext cx="2667000" cy="232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E:\Photos_sauvegarde\2021-auvergne\20210607_162727reduit.jpg">
            <a:extLst>
              <a:ext uri="{FF2B5EF4-FFF2-40B4-BE49-F238E27FC236}">
                <a16:creationId xmlns:a16="http://schemas.microsoft.com/office/drawing/2014/main" xmlns="" id="{B024DF96-3DC8-D192-349E-0049112A8AB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49" y="3312897"/>
            <a:ext cx="1252429" cy="271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6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24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729" y="6165305"/>
            <a:ext cx="2627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 txBox="1">
            <a:spLocks/>
          </p:cNvSpPr>
          <p:nvPr/>
        </p:nvSpPr>
        <p:spPr>
          <a:xfrm>
            <a:off x="3684938" y="181506"/>
            <a:ext cx="6683765" cy="799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r-FR" b="1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</a:t>
            </a: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atrimoine Auvergnat</a:t>
            </a:r>
            <a:endParaRPr lang="fr-FR" dirty="0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xmlns="" id="{B38BAFE2-5653-BE8B-7700-37AB51541B8A}"/>
              </a:ext>
            </a:extLst>
          </p:cNvPr>
          <p:cNvSpPr txBox="1">
            <a:spLocks/>
          </p:cNvSpPr>
          <p:nvPr/>
        </p:nvSpPr>
        <p:spPr>
          <a:xfrm>
            <a:off x="4103216" y="980728"/>
            <a:ext cx="7007370" cy="406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fr-FR" b="1" dirty="0">
                <a:solidFill>
                  <a:sysClr val="windowText" lastClr="000000"/>
                </a:solidFill>
                <a:latin typeface="Calibri"/>
              </a:rPr>
              <a:t>4 </a:t>
            </a:r>
            <a:r>
              <a:rPr lang="fr-FR" b="1" baseline="30000" dirty="0" err="1">
                <a:solidFill>
                  <a:sysClr val="windowText" lastClr="000000"/>
                </a:solidFill>
                <a:latin typeface="Calibri"/>
              </a:rPr>
              <a:t>ème</a:t>
            </a:r>
            <a:r>
              <a:rPr lang="fr-FR" b="1" dirty="0">
                <a:solidFill>
                  <a:sysClr val="windowText" lastClr="000000"/>
                </a:solidFill>
                <a:latin typeface="Calibri"/>
              </a:rPr>
              <a:t> journée</a:t>
            </a:r>
            <a:r>
              <a:rPr lang="fr-FR" dirty="0">
                <a:solidFill>
                  <a:sysClr val="windowText" lastClr="000000"/>
                </a:solidFill>
                <a:latin typeface="Calibri"/>
              </a:rPr>
              <a:t> : destination Clermont,</a:t>
            </a:r>
          </a:p>
          <a:p>
            <a:pPr marL="457200" lvl="1" indent="0">
              <a:buNone/>
              <a:defRPr/>
            </a:pPr>
            <a:r>
              <a:rPr lang="fr-FR" dirty="0">
                <a:solidFill>
                  <a:sysClr val="windowText" lastClr="000000"/>
                </a:solidFill>
                <a:latin typeface="Calibri"/>
              </a:rPr>
              <a:t>visite du musée « l’Aventure Michelin », retour en bus à Aix via Lyon avec dépose des Artayais Nord pour le train vers Paris.</a:t>
            </a:r>
          </a:p>
          <a:p>
            <a:pPr marL="457200" lvl="1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9" name="Image 8" descr="C:\Users\adminta\AppData\Local\Temp\IMG-20240524-WA003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016" y="3159069"/>
            <a:ext cx="5320823" cy="300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adminta\Documents\voyage auvergne 2024\mesphotos\reduites\IMG-20240524-WA002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446" y="3119360"/>
            <a:ext cx="1536243" cy="262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C:\Users\adminta\Documents\voyage auvergne 2024\mesphotos\reduites\IMG-20240524-WA002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697" y="3119360"/>
            <a:ext cx="1487041" cy="262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383" y="1287786"/>
            <a:ext cx="2647950" cy="178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87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25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xmlns="" id="{B38BAFE2-5653-BE8B-7700-37AB51541B8A}"/>
              </a:ext>
            </a:extLst>
          </p:cNvPr>
          <p:cNvSpPr txBox="1">
            <a:spLocks/>
          </p:cNvSpPr>
          <p:nvPr/>
        </p:nvSpPr>
        <p:spPr>
          <a:xfrm>
            <a:off x="2567609" y="1468348"/>
            <a:ext cx="8655712" cy="46969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rgbClr val="0070C0"/>
                </a:solidFill>
              </a:rPr>
              <a:t>Projet</a:t>
            </a:r>
            <a:r>
              <a:rPr lang="en-US" sz="3600" b="1" dirty="0">
                <a:solidFill>
                  <a:srgbClr val="0070C0"/>
                </a:solidFill>
              </a:rPr>
              <a:t> 2025 ARTA NORD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Galette ARTA: 14 Janvier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 à l’ancienne Mairie de Saint Rémy lès Chevreuse,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Galette avec la direction TA en janvier,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Visite de la Bibliothèque Nationale Richelieu en avril/mai,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Visite d’un site CEA à Saclay (Soleil, NeuroSpin,…)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Repas en Juin (paella,…)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Repas de fin d’année en Décembre</a:t>
            </a:r>
          </a:p>
          <a:p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719" y="6165305"/>
            <a:ext cx="2627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151690"/>
            <a:ext cx="6644872" cy="1280890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Prévisions pour 2025 Sorties - ACTIVITES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3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952D2F-8658-561F-6FB5-ECD4CACE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59" y="357066"/>
            <a:ext cx="6683765" cy="1280890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Prévisions pour 2025 Sorties - ACTIVITES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EDD9C96-293B-E9A1-DEFE-7C490F9F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95AE8A0-B94F-483A-5FFF-F99A85ED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1C09986-7E7B-9A79-F38B-FEF34A55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26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1E7C47E-B34A-BEBE-9C19-A35D6E99B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7688" y="1772816"/>
            <a:ext cx="6867234" cy="3686690"/>
          </a:xfrm>
        </p:spPr>
        <p:txBody>
          <a:bodyPr>
            <a:normAutofit lnSpcReduction="10000"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Projet</a:t>
            </a:r>
            <a:r>
              <a:rPr lang="en-US" sz="3600" b="1" dirty="0">
                <a:solidFill>
                  <a:srgbClr val="0070C0"/>
                </a:solidFill>
              </a:rPr>
              <a:t> 2025 ARTA SUD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Galette ARTA: Samedi 18Janvier</a:t>
            </a:r>
            <a:endParaRPr lang="fr-F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Visite AIRBUS EUROCOPTER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Visite La CIOTAT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Paella en juin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Castagnade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Repas de fin d’année</a:t>
            </a:r>
          </a:p>
          <a:p>
            <a:endParaRPr lang="fr-FR" sz="2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2E46546-6E48-5340-708C-4650CC99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272" y="2410724"/>
            <a:ext cx="3310415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072C0D-AF9B-8089-C321-500534857F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3847">
            <a:off x="5691298" y="4608527"/>
            <a:ext cx="3463527" cy="182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49" y="181506"/>
            <a:ext cx="8911687" cy="977471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Les voyages de </a:t>
            </a:r>
            <a:r>
              <a:rPr lang="en-US" b="1" dirty="0" err="1">
                <a:solidFill>
                  <a:srgbClr val="0070C0"/>
                </a:solidFill>
              </a:rPr>
              <a:t>l’ARTA</a:t>
            </a:r>
            <a:r>
              <a:rPr lang="en-US" b="1" dirty="0">
                <a:solidFill>
                  <a:srgbClr val="0070C0"/>
                </a:solidFill>
              </a:rPr>
              <a:t> en 2025 et 2026</a:t>
            </a:r>
            <a:br>
              <a:rPr lang="en-US" b="1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02B08DC-B7AB-6EC3-400B-97A6CF06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761009-8918-8276-C5A4-8A2768EF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13A82C2-E287-63EB-DB28-F39C632F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27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38BAFE2-5653-BE8B-7700-37AB51541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137" y="1462396"/>
            <a:ext cx="8918683" cy="436999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3399FF"/>
                </a:solidFill>
                <a:latin typeface="Arial" panose="020B0604020202020204" pitchFamily="34" charset="0"/>
              </a:rPr>
              <a:t>En 2025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</a:rPr>
              <a:t>Croisière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sur le DOURO </a:t>
            </a:r>
          </a:p>
          <a:p>
            <a:pPr marL="457200" lvl="1" indent="0">
              <a:buNone/>
            </a:pP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18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33 personnes (report voyage prévu en avril 2024)</a:t>
            </a:r>
          </a:p>
          <a:p>
            <a:pPr marL="2228850" lvl="5" indent="0">
              <a:buNone/>
            </a:pPr>
            <a:r>
              <a:rPr lang="fr-FR" sz="2800" i="1" dirty="0">
                <a:solidFill>
                  <a:srgbClr val="FF0000"/>
                </a:solidFill>
                <a:latin typeface="Arial" panose="020B0604020202020204" pitchFamily="34" charset="0"/>
              </a:rPr>
              <a:t>02 au 09 Juin 2025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Voyage en Val de Loire </a:t>
            </a:r>
            <a:r>
              <a:rPr lang="en-US" sz="17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(37 places)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14450" lvl="3" indent="0">
              <a:buNone/>
            </a:pPr>
            <a:r>
              <a:rPr lang="fr-FR" sz="2800" i="1" dirty="0">
                <a:solidFill>
                  <a:srgbClr val="FF0000"/>
                </a:solidFill>
                <a:latin typeface="Arial" panose="020B0604020202020204" pitchFamily="34" charset="0"/>
              </a:rPr>
              <a:t>29 Septembre au 3 Octobre 2025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99FF"/>
                </a:solidFill>
                <a:latin typeface="Arial" panose="020B0604020202020204" pitchFamily="34" charset="0"/>
              </a:rPr>
              <a:t> En 2026 ( projet)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</a:rPr>
              <a:t>Séjour 3 ou 4 jours en région savoyarde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</a:rPr>
              <a:t>Ou Croisière fluviale sur le Rhin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7C6F05A-E0B5-512B-2167-3B9E9A5289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90819" flipH="1">
            <a:off x="6270579" y="1232434"/>
            <a:ext cx="3839936" cy="1733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64BA992-E52A-DB66-1053-1CE0AEC3AD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8265">
            <a:off x="8860450" y="2288957"/>
            <a:ext cx="3219614" cy="1749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23D79E3-108E-D702-0F78-1B03012CB4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9667">
            <a:off x="8385444" y="3839484"/>
            <a:ext cx="3571875" cy="2024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1063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C17BA92-2684-3A18-478B-D73069FE22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361">
            <a:off x="694206" y="255858"/>
            <a:ext cx="5841419" cy="217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5DF047-3F37-9C9D-188E-1B63C1BF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567" y="68383"/>
            <a:ext cx="9573843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Voyage 2024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Les châteaux de La Loire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02B08DC-B7AB-6EC3-400B-97A6CF06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761009-8918-8276-C5A4-8A2768EF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13A82C2-E287-63EB-DB28-F39C632F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28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38BAFE2-5653-BE8B-7700-37AB51541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104" y="2419148"/>
            <a:ext cx="11413672" cy="423487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600" dirty="0"/>
          </a:p>
          <a:p>
            <a:r>
              <a:rPr lang="fr-FR" sz="2800" b="1" dirty="0"/>
              <a:t>Programme </a:t>
            </a:r>
            <a:r>
              <a:rPr lang="fr-FR" sz="2800" dirty="0"/>
              <a:t>: Découvrir les plus beaux châteaux de la Loire et le zoo de Beauval </a:t>
            </a:r>
            <a:r>
              <a:rPr lang="fr-FR" sz="1600" dirty="0"/>
              <a:t>( détails  planche suivante)</a:t>
            </a:r>
          </a:p>
          <a:p>
            <a:r>
              <a:rPr lang="fr-FR" sz="2800" b="1" dirty="0"/>
              <a:t>Transport</a:t>
            </a:r>
            <a:r>
              <a:rPr lang="fr-FR" dirty="0"/>
              <a:t> par Bus pour les Sudistes, par train pour les Nordistes  et on se retrouve à Vierzon. Puis en bus pour tous</a:t>
            </a:r>
          </a:p>
          <a:p>
            <a:r>
              <a:rPr lang="fr-FR" sz="2800" b="1" dirty="0"/>
              <a:t>Coûts: </a:t>
            </a:r>
            <a:r>
              <a:rPr lang="fr-FR" sz="2000" b="1" dirty="0"/>
              <a:t>( hors participation ARTA de 100€ / participant qui sera distribuée à l’issue du Voyage)</a:t>
            </a:r>
          </a:p>
          <a:p>
            <a:pPr lvl="1"/>
            <a:r>
              <a:rPr lang="fr-FR" sz="2000" b="1" dirty="0"/>
              <a:t>Pour les Nordistes :</a:t>
            </a:r>
            <a:r>
              <a:rPr lang="fr-FR" sz="2000" b="1" dirty="0">
                <a:solidFill>
                  <a:srgbClr val="FF0000"/>
                </a:solidFill>
              </a:rPr>
              <a:t>590€</a:t>
            </a:r>
            <a:r>
              <a:rPr lang="fr-FR" sz="2000" b="1" dirty="0"/>
              <a:t> ( plus train)</a:t>
            </a:r>
          </a:p>
          <a:p>
            <a:pPr lvl="1"/>
            <a:r>
              <a:rPr lang="fr-FR" sz="2000" b="1" dirty="0"/>
              <a:t>Pour les Sudistes : </a:t>
            </a:r>
            <a:r>
              <a:rPr lang="fr-FR" sz="2000" b="1" dirty="0">
                <a:solidFill>
                  <a:srgbClr val="FF0000"/>
                </a:solidFill>
              </a:rPr>
              <a:t>740€</a:t>
            </a:r>
            <a:r>
              <a:rPr lang="fr-FR" sz="2000" b="1" dirty="0"/>
              <a:t> ( plus repas sur Autoroute</a:t>
            </a:r>
            <a:r>
              <a:rPr lang="fr-FR" b="1" dirty="0"/>
              <a:t>)</a:t>
            </a:r>
            <a:endParaRPr lang="fr-FR" sz="2800" b="1" dirty="0"/>
          </a:p>
          <a:p>
            <a:r>
              <a:rPr lang="fr-FR" sz="2800" b="1" dirty="0"/>
              <a:t>Diffusion du Programme Janvier 2025 </a:t>
            </a:r>
          </a:p>
          <a:p>
            <a:r>
              <a:rPr lang="fr-FR" sz="2800" b="1" dirty="0"/>
              <a:t>Date limite d’inscription  Mars 2025 avec acompte de 200€ (~ 30%)</a:t>
            </a:r>
          </a:p>
          <a:p>
            <a:pPr marL="0" indent="0" algn="ctr">
              <a:buNone/>
            </a:pPr>
            <a:r>
              <a:rPr lang="fr-FR" sz="900" i="1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FR" sz="900" i="1" dirty="0"/>
          </a:p>
          <a:p>
            <a:endParaRPr lang="en-US" sz="500" dirty="0"/>
          </a:p>
          <a:p>
            <a:pPr lvl="1"/>
            <a:endParaRPr lang="en-US" sz="5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947C34B-D143-1C0E-27A3-4A77119377EA}"/>
              </a:ext>
            </a:extLst>
          </p:cNvPr>
          <p:cNvSpPr txBox="1"/>
          <p:nvPr/>
        </p:nvSpPr>
        <p:spPr>
          <a:xfrm>
            <a:off x="5734848" y="1138258"/>
            <a:ext cx="6011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fr-FR" sz="2800" b="1" dirty="0">
                <a:solidFill>
                  <a:srgbClr val="3399FF"/>
                </a:solidFill>
              </a:rPr>
              <a:t>Du </a:t>
            </a:r>
            <a:r>
              <a:rPr lang="fr-FR" sz="2800" b="1" dirty="0">
                <a:solidFill>
                  <a:srgbClr val="FF0000"/>
                </a:solidFill>
              </a:rPr>
              <a:t>29 Septembre au 3 Octobre </a:t>
            </a:r>
            <a:r>
              <a:rPr lang="fr-FR" sz="2800" b="1" dirty="0">
                <a:solidFill>
                  <a:srgbClr val="3399FF"/>
                </a:solidFill>
              </a:rPr>
              <a:t>2025, 3 jours pleins  au sein des châteaux de la Loire.</a:t>
            </a:r>
          </a:p>
        </p:txBody>
      </p:sp>
    </p:spTree>
    <p:extLst>
      <p:ext uri="{BB962C8B-B14F-4D97-AF65-F5344CB8AC3E}">
        <p14:creationId xmlns:p14="http://schemas.microsoft.com/office/powerpoint/2010/main" val="819839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200138-3A46-2F85-4753-36634F8B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8429B92-452F-D0B1-513B-00CA6761A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326" y="2589315"/>
            <a:ext cx="3107871" cy="129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94DE72E-D927-8CEC-6E9A-514B9E639D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0080">
            <a:off x="7537036" y="620321"/>
            <a:ext cx="4159023" cy="247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45779FE-457C-D202-028F-7330207DCB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8876">
            <a:off x="6635954" y="2729937"/>
            <a:ext cx="5425672" cy="259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7AA8B95-7306-0147-1378-AFC3F34203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9336">
            <a:off x="6226925" y="4754991"/>
            <a:ext cx="3077817" cy="194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933111-6E6D-321A-0478-E0B98AB31A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52411">
            <a:off x="356735" y="2329502"/>
            <a:ext cx="3384674" cy="181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7D2A925-E54B-7D69-2632-57A819FEAD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87169">
            <a:off x="1228454" y="4325298"/>
            <a:ext cx="5459634" cy="193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24EDEB2-9AAF-0F62-2321-A428A3A3FF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70273">
            <a:off x="3155387" y="337458"/>
            <a:ext cx="3936568" cy="226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479AA0-0C5F-E030-82D7-16C3E755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093" y="181506"/>
            <a:ext cx="9573843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Voyage 2024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Les châteaux de La Loire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D6BF3CF-FE8F-3E10-4C96-36569EC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931E61B-4196-E572-02DF-9CB31DE9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FE437FC-FB5C-4116-8C51-1700B1D4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29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4EC70C1-0C5E-6EB1-B4EF-6E442C7CFE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2477" y="1375719"/>
            <a:ext cx="9265037" cy="51251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Chambord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Chenonceau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Romorantin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Beauval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Valencay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Loches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Clos </a:t>
            </a:r>
            <a:r>
              <a:rPr lang="en-US" sz="2400" b="1" dirty="0" err="1">
                <a:solidFill>
                  <a:srgbClr val="FF0000"/>
                </a:solidFill>
              </a:rPr>
              <a:t>Lucé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9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0A7B8C-1674-2D1A-0636-5752E91A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4384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</a:t>
            </a:r>
            <a:r>
              <a:rPr lang="fr-FR" dirty="0"/>
              <a:t>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Moral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BB9678A-469A-7797-B749-E2BA4625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BCEE85D-4C0E-B79A-34A0-3F073F23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81B05BF-A6BD-6A2F-BF0E-E0940365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23462A1-51F0-10E9-DFDD-4BA9AD731C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9213" y="1540701"/>
            <a:ext cx="8918683" cy="3918805"/>
          </a:xfrm>
        </p:spPr>
        <p:txBody>
          <a:bodyPr>
            <a:normAutofit/>
          </a:bodyPr>
          <a:lstStyle/>
          <a:p>
            <a:r>
              <a:rPr lang="fr-FR" sz="3200" b="1" dirty="0"/>
              <a:t>Activités 2024</a:t>
            </a:r>
          </a:p>
          <a:p>
            <a:r>
              <a:rPr lang="fr-FR" sz="3200" b="1" dirty="0"/>
              <a:t>Prévisions 2025</a:t>
            </a:r>
          </a:p>
          <a:p>
            <a:r>
              <a:rPr lang="fr-FR" sz="3200" b="1" dirty="0"/>
              <a:t>Adhésions</a:t>
            </a:r>
          </a:p>
          <a:p>
            <a:r>
              <a:rPr lang="fr-FR" sz="3200" b="1" dirty="0"/>
              <a:t>L’Artayais,  Numéro100, site Web</a:t>
            </a:r>
          </a:p>
          <a:p>
            <a:r>
              <a:rPr lang="fr-FR" sz="3200" b="1" dirty="0"/>
              <a:t>Vœux</a:t>
            </a:r>
          </a:p>
          <a:p>
            <a:pPr marL="0" indent="0" algn="r">
              <a:buNone/>
            </a:pPr>
            <a:r>
              <a:rPr lang="fr-FR" dirty="0"/>
              <a:t>Yves Lecourtois</a:t>
            </a:r>
          </a:p>
        </p:txBody>
      </p:sp>
    </p:spTree>
    <p:extLst>
      <p:ext uri="{BB962C8B-B14F-4D97-AF65-F5344CB8AC3E}">
        <p14:creationId xmlns:p14="http://schemas.microsoft.com/office/powerpoint/2010/main" val="2699814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7710D96-3071-B8C6-67DD-A6F49B7763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2986" y="1307986"/>
            <a:ext cx="3044636" cy="44127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8EE4B5-1A41-3187-122A-843DEDA2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85959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Prévisions pour 2026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A211747-90A3-EFB6-EC0B-C6569D0A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36C412F-C057-02B8-3C09-2B86FD66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AD29CF0-A0E8-38FF-5323-C3694356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30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EB6EE8F8-9F9A-9B94-9822-442147877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615" y="3293481"/>
            <a:ext cx="8918683" cy="2836956"/>
          </a:xfrm>
        </p:spPr>
        <p:txBody>
          <a:bodyPr>
            <a:normAutofit/>
          </a:bodyPr>
          <a:lstStyle/>
          <a:p>
            <a:r>
              <a:rPr lang="fr-FR" sz="2800" b="1" dirty="0"/>
              <a:t>Croisière sur le 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Rhin </a:t>
            </a:r>
            <a:r>
              <a:rPr lang="fr-FR" sz="2800" b="1" dirty="0"/>
              <a:t>: de 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Bâle</a:t>
            </a:r>
            <a:r>
              <a:rPr lang="fr-FR" sz="2800" b="1" dirty="0"/>
              <a:t> à 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Amsterdam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sz="2800" b="1" dirty="0">
                <a:solidFill>
                  <a:schemeClr val="tx1"/>
                </a:solidFill>
              </a:rPr>
              <a:t>8 Jours / 7 nuits à bord bateau « 4 ancres »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Date : Mai 2026 </a:t>
            </a:r>
          </a:p>
          <a:p>
            <a:r>
              <a:rPr lang="fr-FR" sz="2800" b="1" dirty="0">
                <a:solidFill>
                  <a:schemeClr val="tx1"/>
                </a:solidFill>
              </a:rPr>
              <a:t>Coût ~2400€/ pers 8 excursions comprises( hors acheminement)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5AAE76B-25BC-A0DF-2A18-57D9191E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37" y="120377"/>
            <a:ext cx="4477420" cy="28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21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92E935-01B7-EBA7-36B6-6F79646F9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CF0ED0-706B-3A44-0C76-A039FC16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85959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Prévisions pour 2026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DD6AC28-7855-78FA-09CC-392C71DA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13FD1BF-B92F-0262-E515-2F412413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83562E8-5439-AE70-4A33-87B14F0F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31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2E03A52A-04CA-D242-9D28-E998A27A84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100" y="1318195"/>
            <a:ext cx="8918683" cy="4193414"/>
          </a:xfrm>
        </p:spPr>
        <p:txBody>
          <a:bodyPr>
            <a:normAutofit/>
          </a:bodyPr>
          <a:lstStyle/>
          <a:p>
            <a:r>
              <a:rPr lang="fr-FR" sz="3200" b="1" dirty="0"/>
              <a:t>Colmar</a:t>
            </a:r>
          </a:p>
          <a:p>
            <a:r>
              <a:rPr lang="fr-FR" sz="3200" b="1" dirty="0"/>
              <a:t>Strasbourg</a:t>
            </a:r>
          </a:p>
          <a:p>
            <a:r>
              <a:rPr lang="fr-FR" sz="3200" b="1" dirty="0"/>
              <a:t>Coblence</a:t>
            </a:r>
          </a:p>
          <a:p>
            <a:r>
              <a:rPr lang="fr-FR" sz="3200" b="1" dirty="0"/>
              <a:t>Düsseldorf</a:t>
            </a:r>
          </a:p>
          <a:p>
            <a:r>
              <a:rPr lang="fr-FR" sz="3200" b="1" dirty="0"/>
              <a:t>Amsterdam</a:t>
            </a:r>
          </a:p>
          <a:p>
            <a:r>
              <a:rPr lang="fr-FR" sz="3200" b="1" dirty="0"/>
              <a:t>parc  du  </a:t>
            </a:r>
            <a:r>
              <a:rPr lang="fr-FR" sz="3200" b="1" dirty="0" err="1"/>
              <a:t>Keukenhof</a:t>
            </a:r>
            <a:endParaRPr lang="fr-FR" sz="3200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4C3F799-D459-1B96-28A9-3CD43DD8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63" y="4567700"/>
            <a:ext cx="2466745" cy="15975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6738577-A830-9CAF-C359-2AC6D980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108" y="926403"/>
            <a:ext cx="2724579" cy="16546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E922ED7-1FA9-5A3F-E91F-9AD02F8D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215" y="2831393"/>
            <a:ext cx="2413265" cy="15975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6155585-E083-034C-F07D-D5BD6299B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818" y="955544"/>
            <a:ext cx="2505960" cy="16546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4FE124C-A7C4-7E5D-2303-165A2E68D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965" y="2709844"/>
            <a:ext cx="2689722" cy="173366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D87D6708-7ADB-085D-CC50-53CD0330A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680" y="4540827"/>
            <a:ext cx="2659148" cy="17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95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185" y="476673"/>
            <a:ext cx="9634654" cy="105474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Prévisions pour 2026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Le séjour en  </a:t>
            </a:r>
            <a:r>
              <a:rPr lang="fr-FR" dirty="0" err="1">
                <a:solidFill>
                  <a:srgbClr val="FF0000"/>
                </a:solidFill>
                <a:latin typeface="Algerian" panose="04020705040A02060702" pitchFamily="82" charset="0"/>
              </a:rPr>
              <a:t>savoie</a:t>
            </a:r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 en 2026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32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15480" y="1531422"/>
            <a:ext cx="5185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Séjour en juin 2026 de 4/5 jours à Morzine en Hôtel –club Le CRÊT 3***, situé en Haute Savoie, </a:t>
            </a:r>
          </a:p>
          <a:p>
            <a:r>
              <a:rPr lang="fr-FR" sz="2400" dirty="0"/>
              <a:t>- Coût d’un montant de l’ordre de 700/800€ tout compris,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Transport en supplément par le train depuis Paris  : </a:t>
            </a:r>
          </a:p>
          <a:p>
            <a:r>
              <a:rPr lang="fr-FR" sz="2400" dirty="0"/>
              <a:t>* soit jusqu’à  Lyon pour les Nordistes et en bus depuis AIX pour les Sudistes </a:t>
            </a:r>
          </a:p>
          <a:p>
            <a:r>
              <a:rPr lang="fr-FR" sz="2400" dirty="0"/>
              <a:t>* soit jusqu’à  la gare de Cluses et prise en charge par le bus de l’hôtel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719" y="3836020"/>
            <a:ext cx="3476625" cy="23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9479">
            <a:off x="8530369" y="349004"/>
            <a:ext cx="2272006" cy="322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52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278" y="324419"/>
            <a:ext cx="8976731" cy="1224136"/>
          </a:xfrm>
        </p:spPr>
        <p:txBody>
          <a:bodyPr/>
          <a:lstStyle/>
          <a:p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Prévisions pour 2026</a:t>
            </a:r>
            <a:b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r>
              <a:rPr lang="fr-FR" sz="3200" dirty="0">
                <a:solidFill>
                  <a:srgbClr val="FF0000"/>
                </a:solidFill>
                <a:latin typeface="Algerian" panose="04020705040A02060702" pitchFamily="82" charset="0"/>
              </a:rPr>
              <a:t>Les visites possibles a partir de l’</a:t>
            </a:r>
            <a:r>
              <a:rPr lang="fr-FR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hotel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33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755" y="2436429"/>
            <a:ext cx="3977364" cy="31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9495" y="1355616"/>
            <a:ext cx="6345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grand nombre de visites possibles adaptées à la mobilité de chacun :</a:t>
            </a:r>
          </a:p>
          <a:p>
            <a:r>
              <a:rPr lang="fr-FR" sz="2400" dirty="0"/>
              <a:t>de Genève à Chamonix, le lac d’Annecy, musées, train du </a:t>
            </a:r>
            <a:r>
              <a:rPr lang="fr-FR" sz="2400" dirty="0" err="1"/>
              <a:t>Montenvers</a:t>
            </a:r>
            <a:r>
              <a:rPr lang="fr-FR" sz="2400" dirty="0"/>
              <a:t>,  la Suisse …</a:t>
            </a:r>
          </a:p>
          <a:p>
            <a:r>
              <a:rPr lang="fr-FR" sz="2400" dirty="0"/>
              <a:t>Tous ces lieux sont dans un périmètre de 30 mn à 1 heure de bus de l’hôtel, ce qui permet :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Partir le matin en montagne et faire une visite l’après midi !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S’adapter à la météo,</a:t>
            </a:r>
          </a:p>
          <a:p>
            <a:r>
              <a:rPr lang="fr-FR" sz="2400" dirty="0"/>
              <a:t>-   Organiser des sorties ou profiter des équipements de l’hôtel (piscine, spa…)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90424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>
                <a:solidFill>
                  <a:srgbClr val="6AAC91">
                    <a:lumMod val="75000"/>
                  </a:srgbClr>
                </a:solidFill>
              </a:rPr>
              <a:pPr/>
              <a:t>34</a:t>
            </a:fld>
            <a:endParaRPr lang="fr-FR" dirty="0">
              <a:solidFill>
                <a:srgbClr val="6AAC91">
                  <a:lumMod val="75000"/>
                </a:srgb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4FAAB940-5DA9-A98F-9FE6-1DC8DC81F713}"/>
              </a:ext>
            </a:extLst>
          </p:cNvPr>
          <p:cNvSpPr txBox="1">
            <a:spLocks/>
          </p:cNvSpPr>
          <p:nvPr/>
        </p:nvSpPr>
        <p:spPr>
          <a:xfrm>
            <a:off x="3468695" y="624110"/>
            <a:ext cx="6683765" cy="7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SITE WEB  L’ARTAYAIS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29522" y="2062811"/>
            <a:ext cx="81229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Pratiquer le site de l’ARTA</a:t>
            </a:r>
          </a:p>
          <a:p>
            <a:r>
              <a:rPr lang="fr-FR" sz="3200" b="1" dirty="0">
                <a:solidFill>
                  <a:srgbClr val="0070C0"/>
                </a:solidFill>
              </a:rPr>
              <a:t>			</a:t>
            </a:r>
            <a:r>
              <a:rPr lang="fr-FR" sz="4000" b="1" dirty="0">
                <a:solidFill>
                  <a:srgbClr val="0070C0"/>
                </a:solidFill>
              </a:rPr>
              <a:t>https://arta.ovh</a:t>
            </a:r>
          </a:p>
          <a:p>
            <a:endParaRPr lang="fr-FR" sz="3200" b="1" dirty="0">
              <a:solidFill>
                <a:srgbClr val="0070C0"/>
              </a:solidFill>
            </a:endParaRPr>
          </a:p>
          <a:p>
            <a:r>
              <a:rPr lang="fr-FR" sz="3200" b="1" dirty="0">
                <a:solidFill>
                  <a:srgbClr val="0070C0"/>
                </a:solidFill>
              </a:rPr>
              <a:t>Journal L’ARTAYAIS n° 100 : cherche rédacteurs articles de divertissement ou techniques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5" y="6093297"/>
            <a:ext cx="2627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63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AAB940-5DA9-A98F-9FE6-1DC8DC81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03968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FF0000"/>
                </a:solidFill>
                <a:latin typeface="Algerian" panose="04020705040A02060702" pitchFamily="82" charset="0"/>
              </a:rPr>
              <a:t>DIVERS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030B4FA-6685-D653-A5CA-667A9641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21B786A-DA58-5A0C-B4C6-0CD3BDF9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7FEC8DB-745A-9FE8-7B84-96161616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35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67E5D37-C3B9-88BE-2AD7-638787454B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Questions diverses</a:t>
            </a:r>
          </a:p>
          <a:p>
            <a:r>
              <a:rPr lang="fr-FR" sz="2800" dirty="0"/>
              <a:t>Conclusion</a:t>
            </a:r>
          </a:p>
          <a:p>
            <a:r>
              <a:rPr lang="fr-FR" sz="2800" dirty="0"/>
              <a:t>Bon appétit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3280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E026C40-C94F-F647-4D92-3C1E31CAC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97" y="80889"/>
            <a:ext cx="3111373" cy="613043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C983FB-59F2-E001-EE14-889EDBC5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33772">
            <a:off x="8366615" y="5124561"/>
            <a:ext cx="1675163" cy="982046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ARTA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4614302-FD13-4D6E-82B4-AA47AB10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E1EE672-41A6-BEC5-8293-922454E5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E4EEADD-3C6A-69BA-797C-8C73C549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36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4C848C4-7DE3-0F40-6521-2CFD7AD8ED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4370" y="5338090"/>
            <a:ext cx="5276906" cy="61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b="1" dirty="0"/>
              <a:t>Bon appétit 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30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0A7B8C-1674-2D1A-0636-5752E91A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191" y="220455"/>
            <a:ext cx="8911687" cy="774384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</a:t>
            </a:r>
            <a:r>
              <a:rPr lang="fr-FR" dirty="0"/>
              <a:t>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Moral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BB9678A-469A-7797-B749-E2BA4625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BCEE85D-4C0E-B79A-34A0-3F073F23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81B05BF-A6BD-6A2F-BF0E-E0940365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B73E039D-5C8F-D509-03C6-8295E984BD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F323FF4-00DD-D1E0-8F9E-4CD1282E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28" y="769798"/>
            <a:ext cx="10615160" cy="53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6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51E0F7-937F-ECCD-B964-BA014B20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5CE3B1E-A90A-0E17-F30B-557683B1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960A026-61C0-A221-83E0-92D456BD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C8CE7FC-899C-B9C4-D784-8FBC6725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9C14DF5-2CE3-652D-42FD-475B5E6E95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600" b="1" dirty="0"/>
              <a:t>Résultats Exercice 2024</a:t>
            </a:r>
          </a:p>
          <a:p>
            <a:r>
              <a:rPr lang="fr-FR" sz="3600" b="1" dirty="0"/>
              <a:t>Trésorerie</a:t>
            </a:r>
          </a:p>
          <a:p>
            <a:r>
              <a:rPr lang="fr-FR" sz="3600" b="1" dirty="0"/>
              <a:t>montant cotisation 2025</a:t>
            </a:r>
          </a:p>
          <a:p>
            <a:r>
              <a:rPr lang="fr-FR" sz="3600" b="1" dirty="0"/>
              <a:t>Budget Prévisionnel 2025</a:t>
            </a:r>
          </a:p>
          <a:p>
            <a:endParaRPr lang="fr-FR" sz="1800" dirty="0"/>
          </a:p>
          <a:p>
            <a:pPr marL="0" indent="0" algn="r">
              <a:buNone/>
            </a:pPr>
            <a:r>
              <a:rPr lang="fr-FR" sz="1400" dirty="0"/>
              <a:t>Dominique DUBOIS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28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83" y="130598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6D4428A-F495-B866-BA21-6F272F14D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344" y="1040375"/>
            <a:ext cx="8690819" cy="5025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606B13E7-B658-E347-71A8-3ED4362428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6000">
            <a:off x="208395" y="755725"/>
            <a:ext cx="4092648" cy="23791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089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157" y="162749"/>
            <a:ext cx="8911687" cy="1280890"/>
          </a:xfrm>
        </p:spPr>
        <p:txBody>
          <a:bodyPr/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2A5E49C-EACA-06FF-87E0-BEEB20D7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81" y="1136111"/>
            <a:ext cx="8265410" cy="4856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080AF5D-68BE-7C51-D2B5-4ED930ACF7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91514">
            <a:off x="468511" y="1041191"/>
            <a:ext cx="3678946" cy="2198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193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1AEB3-06D4-C165-A124-DE95EF4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178" y="129716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1E64969-DB75-5048-9391-02AECAFB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35823" y="6171241"/>
            <a:ext cx="4661576" cy="370396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BB0067E-BEE4-575B-EFB2-2B47801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4024" y="5818587"/>
            <a:ext cx="3506788" cy="365125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472098-AC2D-95B0-E700-F3050F90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2D89CE3-A050-5291-F377-B074193F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77" y="770160"/>
            <a:ext cx="8926068" cy="59581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F913B6B-BA11-C5A2-F60A-AE7AEBD9E4ED}"/>
              </a:ext>
            </a:extLst>
          </p:cNvPr>
          <p:cNvSpPr txBox="1"/>
          <p:nvPr/>
        </p:nvSpPr>
        <p:spPr>
          <a:xfrm>
            <a:off x="9443860" y="3013501"/>
            <a:ext cx="215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(1)En 2024: Opérations anciennes non débitées, donc recréditées</a:t>
            </a:r>
          </a:p>
        </p:txBody>
      </p:sp>
    </p:spTree>
    <p:extLst>
      <p:ext uri="{BB962C8B-B14F-4D97-AF65-F5344CB8AC3E}">
        <p14:creationId xmlns:p14="http://schemas.microsoft.com/office/powerpoint/2010/main" val="42683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7CAC80-2065-1C74-F6D4-60DACB6F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6666A8-718C-EE16-B153-055F4707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Rapport Financier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</a:b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8CC8362-8353-B765-5D27-14388E6B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Association des Retraités de TECHNICATOME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047621E-69CD-1BE5-1498-6EF0E567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Assemblée Générale 2024  le 05 Décembre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1B335FE-3F86-F083-17FD-DFF01053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F009E-83CA-40D3-88EA-2B4017FB9226}" type="slidenum">
              <a:rPr lang="fr-FR" smtClean="0"/>
              <a:t>9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D28A065-2F72-E14C-43DB-D19019CBE44A}"/>
              </a:ext>
            </a:extLst>
          </p:cNvPr>
          <p:cNvSpPr txBox="1"/>
          <p:nvPr/>
        </p:nvSpPr>
        <p:spPr>
          <a:xfrm>
            <a:off x="9753601" y="1304835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  <a:ea typeface="+mj-ea"/>
                <a:cs typeface="+mj-cs"/>
              </a:rPr>
              <a:t>détail des évènements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xmlns="" id="{21749AF0-C46D-72F2-1B6C-4F196C078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01245"/>
              </p:ext>
            </p:extLst>
          </p:nvPr>
        </p:nvGraphicFramePr>
        <p:xfrm>
          <a:off x="1449388" y="1647825"/>
          <a:ext cx="9842500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925292" imgH="2663599" progId="Word.Document.12">
                  <p:embed/>
                </p:oleObj>
              </mc:Choice>
              <mc:Fallback>
                <p:oleObj name="Document" r:id="rId4" imgW="8925292" imgH="2663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388" y="1647825"/>
                        <a:ext cx="9842500" cy="294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FE0EB3FB-FF80-B598-20B5-9D3E75652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13339"/>
              </p:ext>
            </p:extLst>
          </p:nvPr>
        </p:nvGraphicFramePr>
        <p:xfrm>
          <a:off x="3624943" y="4381700"/>
          <a:ext cx="5576207" cy="1349628"/>
        </p:xfrm>
        <a:graphic>
          <a:graphicData uri="http://schemas.openxmlformats.org/drawingml/2006/table">
            <a:tbl>
              <a:tblPr firstRow="1" firstCol="1" bandRow="1"/>
              <a:tblGrid>
                <a:gridCol w="1511333">
                  <a:extLst>
                    <a:ext uri="{9D8B030D-6E8A-4147-A177-3AD203B41FA5}">
                      <a16:colId xmlns:a16="http://schemas.microsoft.com/office/drawing/2014/main" xmlns="" val="2454235388"/>
                    </a:ext>
                  </a:extLst>
                </a:gridCol>
                <a:gridCol w="1621797">
                  <a:extLst>
                    <a:ext uri="{9D8B030D-6E8A-4147-A177-3AD203B41FA5}">
                      <a16:colId xmlns:a16="http://schemas.microsoft.com/office/drawing/2014/main" xmlns="" val="3445408728"/>
                    </a:ext>
                  </a:extLst>
                </a:gridCol>
                <a:gridCol w="1116283">
                  <a:extLst>
                    <a:ext uri="{9D8B030D-6E8A-4147-A177-3AD203B41FA5}">
                      <a16:colId xmlns:a16="http://schemas.microsoft.com/office/drawing/2014/main" xmlns="" val="3043882852"/>
                    </a:ext>
                  </a:extLst>
                </a:gridCol>
                <a:gridCol w="1326794">
                  <a:extLst>
                    <a:ext uri="{9D8B030D-6E8A-4147-A177-3AD203B41FA5}">
                      <a16:colId xmlns:a16="http://schemas.microsoft.com/office/drawing/2014/main" xmlns="" val="3094142317"/>
                    </a:ext>
                  </a:extLst>
                </a:gridCol>
              </a:tblGrid>
              <a:tr h="34128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rgbClr val="5482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Repas 2023 &amp; galette 2024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7563320"/>
                  </a:ext>
                </a:extLst>
              </a:tr>
              <a:tr h="325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Repas 2023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2 995,00 €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6 734,64 €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  3 739,64 €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1361623"/>
                  </a:ext>
                </a:extLst>
              </a:tr>
              <a:tr h="34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Galette 2024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1 151,88 €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   1 151,88 €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262263"/>
                  </a:ext>
                </a:extLst>
              </a:tr>
              <a:tr h="341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- 4 891,52 €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0944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01928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1360</TotalTime>
  <Words>1302</Words>
  <Application>Microsoft Office PowerPoint</Application>
  <PresentationFormat>Personnalisé</PresentationFormat>
  <Paragraphs>307</Paragraphs>
  <Slides>36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Brin</vt:lpstr>
      <vt:lpstr>Document</vt:lpstr>
      <vt:lpstr>ASSEMBLEE GENERALE ARTA  2024</vt:lpstr>
      <vt:lpstr>Ordre du Jour</vt:lpstr>
      <vt:lpstr>Rapport Moral</vt:lpstr>
      <vt:lpstr>Rapport Moral</vt:lpstr>
      <vt:lpstr>Rapport Financier</vt:lpstr>
      <vt:lpstr>Rapport Financier</vt:lpstr>
      <vt:lpstr>Rapport Financier</vt:lpstr>
      <vt:lpstr>Rapport Financier </vt:lpstr>
      <vt:lpstr>Rapport Financier </vt:lpstr>
      <vt:lpstr>Rapport Financier</vt:lpstr>
      <vt:lpstr>Rapport Financier</vt:lpstr>
      <vt:lpstr>Rapport Financier  </vt:lpstr>
      <vt:lpstr>Rapport Financier montant cotisations 2025: légère augmentation la  cotisation était inchangée depuis 2018….!</vt:lpstr>
      <vt:lpstr>Sorties 2024 ARTA NORD  Galette : 16 Janvier à l’ancienne Mairie de Saint Rémy lès Chevreuse  Visite du Musée de la Marine le 22 avril (voir ci après),   Paella le 20 Juin (voir ci-après) Sortie Balzac et village de Passy le 15 novembre (voir ci-après) Repas de fin d’année en Décembre </vt:lpstr>
      <vt:lpstr>Présentation PowerPoint</vt:lpstr>
      <vt:lpstr>Présentation PowerPoint</vt:lpstr>
      <vt:lpstr>Présentation PowerPoint</vt:lpstr>
      <vt:lpstr>2024 ACTIVITES et Sorties</vt:lpstr>
      <vt:lpstr>Sorties 2024 ARTA SUD Paella le 20 juin 55 personnes</vt:lpstr>
      <vt:lpstr>Sorties 2024 ARTA SUD LA CIOTAT le 18 novembre 25 personnes</vt:lpstr>
      <vt:lpstr>Présentation PowerPoint</vt:lpstr>
      <vt:lpstr>Présentation PowerPoint</vt:lpstr>
      <vt:lpstr>Présentation PowerPoint</vt:lpstr>
      <vt:lpstr>Présentation PowerPoint</vt:lpstr>
      <vt:lpstr>Prévisions pour 2025 Sorties - ACTIVITES</vt:lpstr>
      <vt:lpstr>Prévisions pour 2025 Sorties - ACTIVITES</vt:lpstr>
      <vt:lpstr>Les voyages de l’ARTA en 2025 et 2026 </vt:lpstr>
      <vt:lpstr>Voyage 2024 Les châteaux de La Loire</vt:lpstr>
      <vt:lpstr>Voyage 2024 Les châteaux de La Loire</vt:lpstr>
      <vt:lpstr>Prévisions pour 2026 </vt:lpstr>
      <vt:lpstr>Prévisions pour 2026 </vt:lpstr>
      <vt:lpstr>Prévisions pour 2026 Le séjour en  savoie en 2026</vt:lpstr>
      <vt:lpstr>Prévisions pour 2026 Les visites possibles a partir de l’hotel</vt:lpstr>
      <vt:lpstr>Présentation PowerPoint</vt:lpstr>
      <vt:lpstr>DIVERS</vt:lpstr>
      <vt:lpstr>ARTA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ARTA   2020 et 2021        Le 09 Décembre 2021</dc:title>
  <dc:creator>Dominique Dubois</dc:creator>
  <cp:lastModifiedBy>adminta</cp:lastModifiedBy>
  <cp:revision>74</cp:revision>
  <dcterms:created xsi:type="dcterms:W3CDTF">2021-12-02T16:29:38Z</dcterms:created>
  <dcterms:modified xsi:type="dcterms:W3CDTF">2024-12-03T14:18:15Z</dcterms:modified>
</cp:coreProperties>
</file>