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35" r:id="rId3"/>
    <p:sldId id="338" r:id="rId4"/>
    <p:sldId id="340" r:id="rId5"/>
    <p:sldId id="341" r:id="rId6"/>
    <p:sldId id="342" r:id="rId7"/>
    <p:sldId id="325" r:id="rId8"/>
    <p:sldId id="331" r:id="rId9"/>
    <p:sldId id="346" r:id="rId10"/>
    <p:sldId id="332" r:id="rId11"/>
    <p:sldId id="345" r:id="rId12"/>
    <p:sldId id="34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21AF47-BCBD-49F4-BF40-47DB31D5333B}">
          <p14:sldIdLst>
            <p14:sldId id="343"/>
            <p14:sldId id="335"/>
            <p14:sldId id="338"/>
            <p14:sldId id="340"/>
            <p14:sldId id="341"/>
            <p14:sldId id="342"/>
            <p14:sldId id="325"/>
            <p14:sldId id="331"/>
            <p14:sldId id="346"/>
            <p14:sldId id="332"/>
            <p14:sldId id="345"/>
          </p14:sldIdLst>
        </p14:section>
        <p14:section name="Untitled Section" id="{A725E633-CD68-4357-A5F5-A565CE8B7D56}">
          <p14:sldIdLst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D9916-1C5A-1E49-4473-FEFCE7709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F153E4-63B9-5BDF-0B52-152859CC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BADFD-3227-8B8D-6124-7FCD4295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B3F18E-FE58-58DD-6BC6-8E71EA27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544E5-95B7-6D5B-586E-EA83991C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4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3CB24-10C8-E2DF-7B3A-ABEF8C99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405CBC-11FC-45E4-B20D-099B67BEC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F81F87-A30E-3B1A-0CA9-85C3961E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57EC4-F864-5605-6C85-E37B9920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B61C7-1EA2-052E-4FAA-7973B1AE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2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BE4E6C-2E15-244F-0E93-29376DF70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B096C0-DB99-6617-B444-953B74D66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9B6DD-8A49-4AFE-CBA3-CC7691F5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06461-99A6-BBDF-B814-6F06FC81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98D35A-C026-F16A-C987-5B005BA3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6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F0537-AF78-D6EA-E903-F0A0D83B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E9592-3DC2-0085-F5ED-472263430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FE8B0-0470-2DA3-265E-F8B255BA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8814B9-BB39-6AE8-9DA1-B582D9F9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0C57F-0ECE-F41E-A35F-0B8BE40F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4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F1FDB-759E-721D-920B-6F8F6EE2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FBE5D5-1B86-F9A3-BF97-87E13ED03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124FF-F5EF-1494-16B4-201C7A16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F03D0-9361-D70F-0C31-F620327E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653AB-76AB-D750-5DBC-940AD132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92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E3D15-D1AC-1E00-380D-C4DFE75B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D26CF2-11A9-5D1B-F9D7-389285CEC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AFDDDE-F208-4642-BB68-D8E79C83E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1CCB44-1A19-4905-75D5-902BFB18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6BBF0D-873E-03A7-089F-AA74AF86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2A51A-E0A3-B1F0-34E4-9B8F208A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02819-1688-E9A2-C8C5-2AE635F4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BE19D7-3D8C-7F8D-84AE-F3A1F284B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766F79-DEBB-9404-DCC7-907B08EE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E767A5-1CC1-5189-D24E-3C188DB51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275597-72F4-894A-4621-BE2F9EAB5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F674C7-8E10-186F-3C04-B9D45EB5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E0AA02-3E4A-B935-2442-7C26139B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49B7FF-6E16-CEA9-571D-77618061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BE894-F19A-78D1-4A28-1D3D8E61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87CBE-EE74-3E50-45E9-00AFBF0B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03D7D-7415-EAA1-F632-AAE0DA4E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535EC7-7186-C9AA-3A27-5C95A375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D263AA-5BCF-6F8F-33DF-85BAA690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63785E-5EA9-BB42-97B0-522A0309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62E399-3679-4E1F-2CD3-A135A6B2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61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465F1-2F3D-5F54-5815-87110B92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0A431-AE13-2F59-4E24-1D6B0FFE4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30B8C5-199D-54CD-C7DA-CAE09755F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D98A9F-241A-7249-040D-FC0400E0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9617D-A88C-FDA1-6858-39C06D77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AF2F68-2BCF-7519-A2C1-F68287AF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1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FB171-A1A5-4067-B5B3-560782B2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E29ADD-1F5B-AD7D-7E4B-E5E4A426B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A02C06-5F0B-9AC6-6BB2-495EEAE02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3EE55B-67ED-BDE1-875E-1F8F8C38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ACBEB8-AE4C-BCFF-87E6-7F9BCF6D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B1856E-7D74-54F2-44CB-0A19A6F0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8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547DF7-7692-E841-4331-38E6159B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006D90-E2C0-C3BC-3F08-71BF7714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AFFD4A-8AB7-523A-FAA9-F6B80417F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FDF4EB-D476-46A1-A9D8-18A0FE9DF6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EC4C5-C7FC-9EAE-2F65-5F89C029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DD982-7DBB-8764-E4BF-F40375F35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F893CE-5E7E-418B-8AAC-B8EA5E1E0A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49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5141-DCE6-7D75-67E4-256A0304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DF72E-B848-8E3C-92F9-A648DA8A01C1}"/>
              </a:ext>
            </a:extLst>
          </p:cNvPr>
          <p:cNvSpPr/>
          <p:nvPr/>
        </p:nvSpPr>
        <p:spPr>
          <a:xfrm>
            <a:off x="535280" y="238482"/>
            <a:ext cx="11449019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Nous avons réuni un groupe de 9 retraités ayant travaillé sur le PAT 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F97E5-221E-33D1-2415-9A3ED74198DA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91B05-FD16-F6C9-4781-A3458BCC6B77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0535E51-35B8-6B9D-7154-B688D898727E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725C3-5178-7183-CBD0-4B83A6155091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06A6119-AFDA-120E-0EAF-0929A575064C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126100-54F9-E09A-486D-2A69B94CFF7D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6C827-65D9-25D8-213C-676A849C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1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2946D5-C79C-CDE5-A411-462335E0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383424-5ED2-371B-419F-4C25C8104B66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69D48B-9DA6-1043-FBF4-632B5E71A96F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864AA-4E95-425F-1FE4-9143F5982C84}"/>
              </a:ext>
            </a:extLst>
          </p:cNvPr>
          <p:cNvSpPr txBox="1"/>
          <p:nvPr/>
        </p:nvSpPr>
        <p:spPr>
          <a:xfrm>
            <a:off x="838200" y="649224"/>
            <a:ext cx="1093012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</a:p>
          <a:p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La communication de TA 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contacté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l’ARTA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afin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que des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artayais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puissant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temoigner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- 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l’occasion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de la commemoration des 60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ans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de la divergence du PAT – vis a vis des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jeunes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embauchés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endParaRPr lang="en-US" sz="2600" b="1" dirty="0"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Comme “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pionniers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” nous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avons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réuni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: Jean Havard, Roger le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Heiget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Guy Mercier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l’Abbé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Bernard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Cahurel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et André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Grac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Et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comme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exploitants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ou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intervenants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ils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ont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accepté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d”y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participer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: Jean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Caradec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, Jean-Claude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Bauza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, Jacques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Giner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et Thomas Sala</a:t>
            </a:r>
            <a:endParaRPr lang="en-US" sz="2600" b="1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US" sz="2600" b="1" dirty="0"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Nous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avons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fait des interventions / presentations sur les sites de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Aix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en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Provence le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lundi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16/09,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Saclay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le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mercredi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18/09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et 2 séances a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Cadarache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le </a:t>
            </a:r>
            <a:r>
              <a:rPr lang="en-US" sz="2600" b="1" dirty="0" err="1">
                <a:latin typeface="Times New Roman" panose="02020603050405020304" pitchFamily="18" charset="0"/>
                <a:ea typeface="Arial Unicode MS"/>
              </a:rPr>
              <a:t>vendredi</a:t>
            </a:r>
            <a:r>
              <a:rPr lang="en-US" sz="2600" b="1" dirty="0">
                <a:latin typeface="Times New Roman" panose="02020603050405020304" pitchFamily="18" charset="0"/>
                <a:ea typeface="Arial Unicode MS"/>
              </a:rPr>
              <a:t> 20/09.</a:t>
            </a:r>
            <a:endParaRPr lang="en-US" sz="2600" b="1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US" sz="2600" b="1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US" sz="2200" b="1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149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7854-60D8-5ACA-6BA8-52D3745B9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4707C4-19D1-C2C0-038C-BA8731C3E7AA}"/>
              </a:ext>
            </a:extLst>
          </p:cNvPr>
          <p:cNvSpPr/>
          <p:nvPr/>
        </p:nvSpPr>
        <p:spPr>
          <a:xfrm>
            <a:off x="676272" y="238482"/>
            <a:ext cx="9822189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tronçon de coque du PAT dans sa piscine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C31CAB-987B-94B1-7310-DC44D30664CA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17D7E9-3E4D-1ED1-F078-3D0CF2966A71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34C748C-557C-6B39-20D0-620C4E67963A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E76448-7D0A-EEFE-F0D2-E547D6E6AED4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0F5C7CC1-09AC-1C9D-D65A-8CE1C0FE6CF7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583916-C710-40CF-D8BE-DC9D7ED0B03C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6AE7-AF94-8FC1-F782-32C9ADB9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10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69FC2D-DBC8-2D96-1AB2-079B22A73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14C394-77F3-2414-2CA7-752E44B642A5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27CA22-0025-E0D9-8A04-FA451C034B52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Aucune description de photo disponible.">
            <a:extLst>
              <a:ext uri="{FF2B5EF4-FFF2-40B4-BE49-F238E27FC236}">
                <a16:creationId xmlns:a16="http://schemas.microsoft.com/office/drawing/2014/main" id="{F38AE39E-8190-A21D-E9EC-D0023B48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876300"/>
            <a:ext cx="72199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9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DB00-5F5D-ECEE-7BFE-BC0D7A6E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B6854-DE36-609A-43C0-CE7953CF3F72}"/>
              </a:ext>
            </a:extLst>
          </p:cNvPr>
          <p:cNvSpPr/>
          <p:nvPr/>
        </p:nvSpPr>
        <p:spPr>
          <a:xfrm>
            <a:off x="676272" y="238482"/>
            <a:ext cx="11210928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conclusion de Jacques Chevallier dans sa conférence sur le PAT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D50CDF-6845-07BF-692C-F2EBA0D4BBE1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0C8DD7-0367-51C8-3F0B-DCC686318915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95B52FF-C796-4E0A-D0C1-CEED07490F64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DD2CE-95D2-7040-1BD7-6166C2182455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93D9BDE-17B6-BC99-3F3D-8A963D4632F1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F3FAA4-329F-D59E-583A-8FEEFE51C6A5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58C5D-EDDB-7B6F-F2D8-F7B38C73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11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DF6F4B-80DC-AEE9-CB9B-9A58FA68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EC5584-93D8-9262-32C6-30E0C2D355C2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9AC6F2-8384-4880-FA38-C1A6FCD7F5BE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4DCE8-CDB5-9BEE-7C42-2359D8759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21" y="1368355"/>
            <a:ext cx="10000527" cy="41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DB00-5F5D-ECEE-7BFE-BC0D7A6E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B6854-DE36-609A-43C0-CE7953CF3F72}"/>
              </a:ext>
            </a:extLst>
          </p:cNvPr>
          <p:cNvSpPr/>
          <p:nvPr/>
        </p:nvSpPr>
        <p:spPr>
          <a:xfrm>
            <a:off x="241508" y="191870"/>
            <a:ext cx="11950492" cy="461665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4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fr-FR" sz="24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réacteur compact conçu par TA:JL </a:t>
            </a:r>
            <a:r>
              <a:rPr lang="fr-FR" sz="24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Andrieu,Y</a:t>
            </a:r>
            <a:r>
              <a:rPr lang="fr-FR" sz="24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Bonnet Jean </a:t>
            </a:r>
            <a:r>
              <a:rPr lang="fr-FR" sz="24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Havard</a:t>
            </a:r>
            <a:r>
              <a:rPr lang="fr-FR" sz="24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l’équipe DPN</a:t>
            </a:r>
            <a:endParaRPr lang="en-GB" sz="24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D50CDF-6845-07BF-692C-F2EBA0D4BBE1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0C8DD7-0367-51C8-3F0B-DCC686318915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95B52FF-C796-4E0A-D0C1-CEED07490F64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DD2CE-95D2-7040-1BD7-6166C2182455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93D9BDE-17B6-BC99-3F3D-8A963D4632F1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4667A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F3FAA4-329F-D59E-583A-8FEEFE51C6A5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58C5D-EDDB-7B6F-F2D8-F7B38C73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12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DF6F4B-80DC-AEE9-CB9B-9A58FA68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-36760" y="18586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EC5584-93D8-9262-32C6-30E0C2D355C2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9AC6F2-8384-4880-FA38-C1A6FCD7F5BE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258302-2C57-6861-4441-76968421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12" y="909695"/>
            <a:ext cx="8562449" cy="575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27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7E92-39AA-08A0-C043-3A1E1770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047BD-DBF4-624D-4D81-3BC0A0D81360}"/>
              </a:ext>
            </a:extLst>
          </p:cNvPr>
          <p:cNvSpPr/>
          <p:nvPr/>
        </p:nvSpPr>
        <p:spPr>
          <a:xfrm>
            <a:off x="676272" y="238482"/>
            <a:ext cx="9822189" cy="954107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partie de l’équipe de l’ARTA qui a participé la commémoration des 60 ans du PAT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BB718D-E275-B09F-4D88-1757970F597C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CFDC4A-FE1C-B773-0CC1-A9651E6FA574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3ADD233-44E1-9DF3-40F1-5D2310126F03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492A07-014E-2AAB-71AC-7CDC018CA2E9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6EDA6B58-F033-9CE4-1ECC-CA538821A7FF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AE15B1-6905-9596-9D16-A2A57DB357C5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B1EF-7D90-83BA-1C88-BE1D8883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2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156FE7-3DC5-C10D-5924-EA0961013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5BD883-2D5B-22D6-43F1-EDC6A93F65B5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1021AD-652F-43E3-F92A-9296F3C55F07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129A51EB-9654-7185-028E-5F7B645A08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8492" y="1116005"/>
            <a:ext cx="7547574" cy="56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5141-DCE6-7D75-67E4-256A0304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DF72E-B848-8E3C-92F9-A648DA8A01C1}"/>
              </a:ext>
            </a:extLst>
          </p:cNvPr>
          <p:cNvSpPr/>
          <p:nvPr/>
        </p:nvSpPr>
        <p:spPr>
          <a:xfrm>
            <a:off x="535281" y="238482"/>
            <a:ext cx="7648600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Explications préliminaires de Jean </a:t>
            </a:r>
            <a:r>
              <a:rPr lang="fr-FR" sz="28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Havard</a:t>
            </a:r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1/4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F97E5-221E-33D1-2415-9A3ED74198DA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91B05-FD16-F6C9-4781-A3458BCC6B77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0535E51-35B8-6B9D-7154-B688D898727E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725C3-5178-7183-CBD0-4B83A6155091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06A6119-AFDA-120E-0EAF-0929A575064C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126100-54F9-E09A-486D-2A69B94CFF7D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6C827-65D9-25D8-213C-676A849C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3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2946D5-C79C-CDE5-A411-462335E0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383424-5ED2-371B-419F-4C25C8104B66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69D48B-9DA6-1043-FBF4-632B5E71A96F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864AA-4E95-425F-1FE4-9143F5982C84}"/>
              </a:ext>
            </a:extLst>
          </p:cNvPr>
          <p:cNvSpPr txBox="1"/>
          <p:nvPr/>
        </p:nvSpPr>
        <p:spPr>
          <a:xfrm>
            <a:off x="838200" y="649224"/>
            <a:ext cx="1093012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b="1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Lorsque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les USA,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mai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1959,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ont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accepté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fournir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à la France de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l’uranium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enrichi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à 90 %, à usage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exclusivement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terrestre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le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gouvernement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français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décida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la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réalisation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d’un prototype à terre de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réacteur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de propulsion de sous-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marin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. </a:t>
            </a:r>
          </a:p>
          <a:p>
            <a:endParaRPr lang="en-US" sz="2600" b="1" dirty="0"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Et la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réalisation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devrait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être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conduite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par un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ingénieur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du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Génie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Maritime au sein du CEA, de façon à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faciliter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les relations entre le CEA et la Marine. Jacques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Chevallier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qui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avait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conduit à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l’Etablissement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d’Indret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la mise au point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d’appareils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propulsifs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fut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choisi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et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nommé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début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juin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. </a:t>
            </a:r>
          </a:p>
          <a:p>
            <a:endParaRPr lang="en-US" sz="2600" b="1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Il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rencontra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juillet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Jean-Louis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Andrieu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sous-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marinier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ayant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participé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aux Forces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navales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françaises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libres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1943/1944, et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désigné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comme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commandant du Q 244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cours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de construction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en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1957.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Ils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s’apprécièrent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, et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Chevallier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choisit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Andrieu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</a:rPr>
              <a:t>comme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</a:rPr>
              <a:t> son adjoint. </a:t>
            </a:r>
          </a:p>
          <a:p>
            <a:endParaRPr lang="en-US" sz="2200" b="1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4886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5141-DCE6-7D75-67E4-256A0304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DF72E-B848-8E3C-92F9-A648DA8A01C1}"/>
              </a:ext>
            </a:extLst>
          </p:cNvPr>
          <p:cNvSpPr/>
          <p:nvPr/>
        </p:nvSpPr>
        <p:spPr>
          <a:xfrm>
            <a:off x="535281" y="238482"/>
            <a:ext cx="7648600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Explications préliminaires de Jean </a:t>
            </a:r>
            <a:r>
              <a:rPr lang="fr-FR" sz="28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Havard</a:t>
            </a:r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2/4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F97E5-221E-33D1-2415-9A3ED74198DA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91B05-FD16-F6C9-4781-A3458BCC6B77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0535E51-35B8-6B9D-7154-B688D898727E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725C3-5178-7183-CBD0-4B83A6155091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06A6119-AFDA-120E-0EAF-0929A575064C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126100-54F9-E09A-486D-2A69B94CFF7D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6C827-65D9-25D8-213C-676A849C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4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2946D5-C79C-CDE5-A411-462335E0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383424-5ED2-371B-419F-4C25C8104B66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69D48B-9DA6-1043-FBF4-632B5E71A96F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864AA-4E95-425F-1FE4-9143F5982C84}"/>
              </a:ext>
            </a:extLst>
          </p:cNvPr>
          <p:cNvSpPr txBox="1"/>
          <p:nvPr/>
        </p:nvSpPr>
        <p:spPr>
          <a:xfrm>
            <a:off x="838200" y="649224"/>
            <a:ext cx="1093012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Il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recrute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ensuite Bonnet,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Mocquard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et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moi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plus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quelques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dessinateurs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projeteurs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provenant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d’Indret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des ACB. Début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septembre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nous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nous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retrouvâmes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au fort de Chatillon, dans des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bureaux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à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l’étage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dominant la pile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atomique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ZOE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6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2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 11 septembre, le STCAN définit les caractéristiques du projet, comportant les performances à réaliser, les conditions d’environnement à respecter (diamètre de coque du sous-marin qui devra tirer profit du modèle en particulier) et demande un avant-projet pour le 15 novembre , ce qui était un délai très serré.</a:t>
            </a:r>
          </a:p>
          <a:p>
            <a:endParaRPr lang="en-GB" sz="26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Cela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été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une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période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à la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fois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éprouvante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et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passionnante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qui nous a par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ailleurs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permis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vraiment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faire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connaissance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entre nous, et surtout avec les patrons,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Chevallier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et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Andrieu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</a:p>
          <a:p>
            <a:endParaRPr lang="en-US" sz="2400" b="1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5141-DCE6-7D75-67E4-256A0304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DF72E-B848-8E3C-92F9-A648DA8A01C1}"/>
              </a:ext>
            </a:extLst>
          </p:cNvPr>
          <p:cNvSpPr/>
          <p:nvPr/>
        </p:nvSpPr>
        <p:spPr>
          <a:xfrm>
            <a:off x="535281" y="238482"/>
            <a:ext cx="7648600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Explications préliminaires de Jean </a:t>
            </a:r>
            <a:r>
              <a:rPr lang="fr-FR" sz="28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Havard</a:t>
            </a:r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3/4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F97E5-221E-33D1-2415-9A3ED74198DA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91B05-FD16-F6C9-4781-A3458BCC6B77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0535E51-35B8-6B9D-7154-B688D898727E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725C3-5178-7183-CBD0-4B83A6155091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06A6119-AFDA-120E-0EAF-0929A575064C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126100-54F9-E09A-486D-2A69B94CFF7D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6C827-65D9-25D8-213C-676A849C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5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2946D5-C79C-CDE5-A411-462335E0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383424-5ED2-371B-419F-4C25C8104B66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69D48B-9DA6-1043-FBF4-632B5E71A96F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864AA-4E95-425F-1FE4-9143F5982C84}"/>
              </a:ext>
            </a:extLst>
          </p:cNvPr>
          <p:cNvSpPr txBox="1"/>
          <p:nvPr/>
        </p:nvSpPr>
        <p:spPr>
          <a:xfrm>
            <a:off x="838200" y="649224"/>
            <a:ext cx="1093012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Nous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sommes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parvenus à faire un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avant-projet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d’une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soixantaine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de pages,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définissant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les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caractéristiques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approchées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réacteur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des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appareils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du circuit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primaire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et des circuits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auxiliaires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les stations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d’essais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nécessaires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les prototypes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d’appareils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à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développer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et le budget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correspondant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</a:p>
          <a:p>
            <a:endParaRPr lang="fr-FR" sz="2400" b="1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Chevallier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nous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avait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prescrit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prévoir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systématiquement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le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lancement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de deux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trois prototypes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différents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pour les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matériels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cruciaux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pour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éviter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les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délais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aggravés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cas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d’insuccès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d’un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développement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Au cours des années qui ont suivi, nous avons eu à concevoir et à créer beaucoup de matériels très innovants pour l’époque. </a:t>
            </a:r>
          </a:p>
          <a:p>
            <a:endParaRPr lang="fr-FR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Nous avions des indications sur ce qu’il fallait faire par le manuel de la centrale de </a:t>
            </a:r>
            <a:r>
              <a:rPr lang="fr-FR" sz="2400" b="1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Shippingport</a:t>
            </a:r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mais il n’était pas possible de faire appel à l’expérience des industriels américains qui avaient interdiction de nous fréquenter. </a:t>
            </a:r>
          </a:p>
          <a:p>
            <a:endParaRPr lang="en-US" sz="2400" b="1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5141-DCE6-7D75-67E4-256A0304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DF72E-B848-8E3C-92F9-A648DA8A01C1}"/>
              </a:ext>
            </a:extLst>
          </p:cNvPr>
          <p:cNvSpPr/>
          <p:nvPr/>
        </p:nvSpPr>
        <p:spPr>
          <a:xfrm>
            <a:off x="535281" y="238482"/>
            <a:ext cx="7648600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Explications préliminaires de Jean </a:t>
            </a:r>
            <a:r>
              <a:rPr lang="fr-FR" sz="2800" dirty="0" err="1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Havard</a:t>
            </a:r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4/4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F97E5-221E-33D1-2415-9A3ED74198DA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91B05-FD16-F6C9-4781-A3458BCC6B77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0535E51-35B8-6B9D-7154-B688D898727E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725C3-5178-7183-CBD0-4B83A6155091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06A6119-AFDA-120E-0EAF-0929A575064C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126100-54F9-E09A-486D-2A69B94CFF7D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6C827-65D9-25D8-213C-676A849C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6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2946D5-C79C-CDE5-A411-462335E0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383424-5ED2-371B-419F-4C25C8104B66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69D48B-9DA6-1043-FBF4-632B5E71A96F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864AA-4E95-425F-1FE4-9143F5982C84}"/>
              </a:ext>
            </a:extLst>
          </p:cNvPr>
          <p:cNvSpPr txBox="1"/>
          <p:nvPr/>
        </p:nvSpPr>
        <p:spPr>
          <a:xfrm>
            <a:off x="838200" y="649224"/>
            <a:ext cx="1093012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Il nous a fallu trouver des industriels capables de développer des matériels tout à fait nouveaux, tels que les pompes primaires ou les mécanismes de barres de contrôle, et de créer des moyens de production sortant de l’ordinaire (réalisation des éléments combustibles par exemple). </a:t>
            </a:r>
          </a:p>
          <a:p>
            <a:endParaRPr lang="fr-FR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Nous avons eu par ailleurs à reprendre des études assez fondamentales de compréhension des phénomènes (fonctionnement du pressuriseur par exemple).</a:t>
            </a:r>
          </a:p>
          <a:p>
            <a:endParaRPr lang="en-GB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L’équipe en charge du calcul de la réactivité du cœur (à composition à définir) dans les différentes variations d’allure devait programmer, avec la connaissance imparfaite des sections efficaces de  certains matériaux prévus, l’ordinateur de Saclay. </a:t>
            </a:r>
          </a:p>
          <a:p>
            <a:r>
              <a:rPr lang="fr-FR" sz="2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Il était certes le plus puissant en France à l’époque, occupait une grande pièce, mais était équivalent à un ordinateur d’un service comptable d’aujourd’hui, et encore. Et il devait être partagé avec tous les chercheurs du CEA. Les calculs prenaient de nombreuses heures.</a:t>
            </a:r>
            <a:endParaRPr lang="en-GB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endParaRPr lang="en-GB" sz="24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4E167-5B66-557F-EA91-05837079E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F44D1E-697D-6F4C-B310-B5A326939CD3}"/>
              </a:ext>
            </a:extLst>
          </p:cNvPr>
          <p:cNvSpPr/>
          <p:nvPr/>
        </p:nvSpPr>
        <p:spPr>
          <a:xfrm>
            <a:off x="676272" y="238482"/>
            <a:ext cx="9822189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Prototype à terre – PAT (résumé)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19AAAE-889C-A018-BB68-695E6DA32016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10130-77A0-3877-0F2A-EB188D71624A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899F2DA-79E8-8431-960B-C30337449729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06E7C-486C-BF9E-B4BC-E421A1D9F698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D75DA63E-345B-A559-BB9B-D0AF3501B3B6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AA12C8-FF54-EE51-5880-BDB2550F49CE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D0945-87C7-42F2-A018-E4A13B1D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7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1890B-D8E0-D531-0163-5AA0E136D05B}"/>
              </a:ext>
            </a:extLst>
          </p:cNvPr>
          <p:cNvSpPr txBox="1"/>
          <p:nvPr/>
        </p:nvSpPr>
        <p:spPr>
          <a:xfrm>
            <a:off x="838200" y="1038024"/>
            <a:ext cx="111461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mars 1960, suite au lancement du programme français, la construction du PAT – Prototype à terre, débuta à Cadarache.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donc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chaudière à uranium enrichi et eau sous pression qui est finalement mise au point</a:t>
            </a: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Les équipes ont donc dû faire preuve d’imagination car une chaudière embarquée doit répondre à des exigences beaucoup plus sévères qu’un réacteur à terre.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première maquette critique « AZUR » développée à Cadarache divergea le 9 avril 1962 </a:t>
            </a: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premier PAT divergea deux années plus tard, le 14 août 1964</a:t>
            </a: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Ainsi, du 20 octobre au 18 décembre 1964,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PAT se lance dans une croisière virtuelle et réalise un « tour du monde » en 55 jours</a:t>
            </a: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Lors de son exploitation qui durera jusqu'en octobre 1992,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PAT divergera plus 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3500 fois et servira à la formation de 2 800 marins</a:t>
            </a:r>
            <a:r>
              <a:rPr kumimoji="0" lang="fr-FR" alt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3CA8C7-297B-8996-E605-593B6C77D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4E0FF0-752F-A3A3-0FB8-094CB028620D}"/>
              </a:ext>
            </a:extLst>
          </p:cNvPr>
          <p:cNvSpPr/>
          <p:nvPr/>
        </p:nvSpPr>
        <p:spPr>
          <a:xfrm>
            <a:off x="86033" y="6274544"/>
            <a:ext cx="73010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02F640-C144-C570-2153-52B22C5A0B83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4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DB00-5F5D-ECEE-7BFE-BC0D7A6E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B6854-DE36-609A-43C0-CE7953CF3F72}"/>
              </a:ext>
            </a:extLst>
          </p:cNvPr>
          <p:cNvSpPr/>
          <p:nvPr/>
        </p:nvSpPr>
        <p:spPr>
          <a:xfrm>
            <a:off x="676272" y="238482"/>
            <a:ext cx="9822189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tronçon de coque du PAT dans sa piscine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D50CDF-6845-07BF-692C-F2EBA0D4BBE1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0C8DD7-0367-51C8-3F0B-DCC686318915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95B52FF-C796-4E0A-D0C1-CEED07490F64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DD2CE-95D2-7040-1BD7-6166C2182455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93D9BDE-17B6-BC99-3F3D-8A963D4632F1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F3FAA4-329F-D59E-583A-8FEEFE51C6A5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58C5D-EDDB-7B6F-F2D8-F7B38C73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8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DF6F4B-80DC-AEE9-CB9B-9A58FA68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EC5584-93D8-9262-32C6-30E0C2D355C2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9AC6F2-8384-4880-FA38-C1A6FCD7F5BE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2689D6-7F23-F728-3487-94BFF053A40B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1561" y="1116006"/>
            <a:ext cx="7342238" cy="50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7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DB00-5F5D-ECEE-7BFE-BC0D7A6E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B6854-DE36-609A-43C0-CE7953CF3F72}"/>
              </a:ext>
            </a:extLst>
          </p:cNvPr>
          <p:cNvSpPr/>
          <p:nvPr/>
        </p:nvSpPr>
        <p:spPr>
          <a:xfrm>
            <a:off x="676272" y="238482"/>
            <a:ext cx="9822189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fr-FR" sz="2800" dirty="0">
                <a:solidFill>
                  <a:srgbClr val="46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tronçon de coque du PAT dans sa piscine</a:t>
            </a:r>
            <a:endParaRPr lang="en-GB" sz="2800" dirty="0">
              <a:solidFill>
                <a:srgbClr val="466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D50CDF-6845-07BF-692C-F2EBA0D4BBE1}"/>
              </a:ext>
            </a:extLst>
          </p:cNvPr>
          <p:cNvGrpSpPr/>
          <p:nvPr/>
        </p:nvGrpSpPr>
        <p:grpSpPr>
          <a:xfrm>
            <a:off x="1026759" y="5898577"/>
            <a:ext cx="1914404" cy="963686"/>
            <a:chOff x="1026759" y="5898577"/>
            <a:chExt cx="1914404" cy="9636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0C8DD7-0367-51C8-3F0B-DCC686318915}"/>
                </a:ext>
              </a:extLst>
            </p:cNvPr>
            <p:cNvSpPr/>
            <p:nvPr/>
          </p:nvSpPr>
          <p:spPr>
            <a:xfrm rot="2700000">
              <a:off x="2376236" y="6202044"/>
              <a:ext cx="468000" cy="468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95B52FF-C796-4E0A-D0C1-CEED07490F64}"/>
                </a:ext>
              </a:extLst>
            </p:cNvPr>
            <p:cNvSpPr/>
            <p:nvPr/>
          </p:nvSpPr>
          <p:spPr>
            <a:xfrm>
              <a:off x="1026759" y="5898577"/>
              <a:ext cx="1914404" cy="963686"/>
            </a:xfrm>
            <a:prstGeom prst="triangle">
              <a:avLst>
                <a:gd name="adj" fmla="val 52104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DD2CE-95D2-7040-1BD7-6166C2182455}"/>
              </a:ext>
            </a:extLst>
          </p:cNvPr>
          <p:cNvGrpSpPr/>
          <p:nvPr/>
        </p:nvGrpSpPr>
        <p:grpSpPr>
          <a:xfrm>
            <a:off x="11113950" y="-404853"/>
            <a:ext cx="1441027" cy="2085785"/>
            <a:chOff x="10969035" y="-463845"/>
            <a:chExt cx="1441027" cy="208578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93D9BDE-17B6-BC99-3F3D-8A963D4632F1}"/>
                </a:ext>
              </a:extLst>
            </p:cNvPr>
            <p:cNvSpPr/>
            <p:nvPr/>
          </p:nvSpPr>
          <p:spPr>
            <a:xfrm rot="18900000" flipV="1">
              <a:off x="10969035" y="-463845"/>
              <a:ext cx="1441027" cy="1927875"/>
            </a:xfrm>
            <a:prstGeom prst="homePlate">
              <a:avLst>
                <a:gd name="adj" fmla="val 66522"/>
              </a:avLst>
            </a:prstGeom>
            <a:solidFill>
              <a:srgbClr val="5B9BD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F3FAA4-329F-D59E-583A-8FEEFE51C6A5}"/>
                </a:ext>
              </a:extLst>
            </p:cNvPr>
            <p:cNvSpPr/>
            <p:nvPr/>
          </p:nvSpPr>
          <p:spPr>
            <a:xfrm rot="2700000">
              <a:off x="11274459" y="1153940"/>
              <a:ext cx="468000" cy="46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58C5D-EDDB-7B6F-F2D8-F7B38C73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0CFA-0DD5-4AEA-B4A9-5A70B63005E0}" type="slidenum">
              <a:rPr lang="en-GB" smtClean="0"/>
              <a:t>9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DF6F4B-80DC-AEE9-CB9B-9A58FA68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4261"/>
          <a:stretch/>
        </p:blipFill>
        <p:spPr>
          <a:xfrm>
            <a:off x="1" y="0"/>
            <a:ext cx="823229" cy="6857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EC5584-93D8-9262-32C6-30E0C2D355C2}"/>
              </a:ext>
            </a:extLst>
          </p:cNvPr>
          <p:cNvSpPr/>
          <p:nvPr/>
        </p:nvSpPr>
        <p:spPr>
          <a:xfrm>
            <a:off x="108155" y="6194324"/>
            <a:ext cx="7079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spc="-300" dirty="0">
                <a:solidFill>
                  <a:srgbClr val="CAD5E8"/>
                </a:solidFill>
                <a:latin typeface="Arial Rounded MT Bold" panose="020F0704030504030204" pitchFamily="34" charset="0"/>
              </a:rPr>
              <a:t>PAT</a:t>
            </a:r>
          </a:p>
          <a:p>
            <a:endParaRPr lang="en-GB" sz="2800" spc="-300" dirty="0">
              <a:solidFill>
                <a:srgbClr val="CAD5E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9AC6F2-8384-4880-FA38-C1A6FCD7F5BE}"/>
              </a:ext>
            </a:extLst>
          </p:cNvPr>
          <p:cNvSpPr/>
          <p:nvPr/>
        </p:nvSpPr>
        <p:spPr>
          <a:xfrm>
            <a:off x="11026066" y="64380"/>
            <a:ext cx="1045180" cy="73094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8423F879-D34E-D9E3-DE88-ACBF2EE2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793415"/>
            <a:ext cx="8789877" cy="6017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742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980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Arial Rounded MT Bold</vt:lpstr>
      <vt:lpstr>Calibri</vt:lpstr>
      <vt:lpstr>Tahoma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Sala</dc:creator>
  <cp:lastModifiedBy>Sala Thomas EXT</cp:lastModifiedBy>
  <cp:revision>17</cp:revision>
  <dcterms:created xsi:type="dcterms:W3CDTF">2024-11-08T13:16:14Z</dcterms:created>
  <dcterms:modified xsi:type="dcterms:W3CDTF">2024-12-05T10:34:16Z</dcterms:modified>
</cp:coreProperties>
</file>