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42"/>
  </p:notesMasterIdLst>
  <p:sldIdLst>
    <p:sldId id="285" r:id="rId2"/>
    <p:sldId id="286" r:id="rId3"/>
    <p:sldId id="360" r:id="rId4"/>
    <p:sldId id="359" r:id="rId5"/>
    <p:sldId id="368" r:id="rId6"/>
    <p:sldId id="383" r:id="rId7"/>
    <p:sldId id="289" r:id="rId8"/>
    <p:sldId id="290" r:id="rId9"/>
    <p:sldId id="291" r:id="rId10"/>
    <p:sldId id="292" r:id="rId11"/>
    <p:sldId id="367" r:id="rId12"/>
    <p:sldId id="384" r:id="rId13"/>
    <p:sldId id="361" r:id="rId14"/>
    <p:sldId id="320" r:id="rId15"/>
    <p:sldId id="301" r:id="rId16"/>
    <p:sldId id="303" r:id="rId17"/>
    <p:sldId id="302" r:id="rId18"/>
    <p:sldId id="278" r:id="rId19"/>
    <p:sldId id="370" r:id="rId20"/>
    <p:sldId id="373" r:id="rId21"/>
    <p:sldId id="369" r:id="rId22"/>
    <p:sldId id="371" r:id="rId23"/>
    <p:sldId id="374" r:id="rId24"/>
    <p:sldId id="279" r:id="rId25"/>
    <p:sldId id="375" r:id="rId26"/>
    <p:sldId id="376" r:id="rId27"/>
    <p:sldId id="377" r:id="rId28"/>
    <p:sldId id="379" r:id="rId29"/>
    <p:sldId id="380" r:id="rId30"/>
    <p:sldId id="351" r:id="rId31"/>
    <p:sldId id="381" r:id="rId32"/>
    <p:sldId id="354" r:id="rId33"/>
    <p:sldId id="378" r:id="rId34"/>
    <p:sldId id="257" r:id="rId35"/>
    <p:sldId id="293" r:id="rId36"/>
    <p:sldId id="317" r:id="rId37"/>
    <p:sldId id="382" r:id="rId38"/>
    <p:sldId id="355" r:id="rId39"/>
    <p:sldId id="309" r:id="rId40"/>
    <p:sldId id="29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9FE6FF"/>
    <a:srgbClr val="85DFFF"/>
    <a:srgbClr val="E7F9FF"/>
    <a:srgbClr val="A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75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29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257CE-BB95-4BD7-84AB-ADB5E3C6AC6A}" type="datetimeFigureOut">
              <a:rPr lang="fr-FR" smtClean="0"/>
              <a:t>05/12/2025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A912E-9AF4-4C24-908E-ACBE0057783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616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A912E-9AF4-4C24-908E-ACBE00577836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773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9CEA2-B6CC-658A-2793-5CE1FE8E8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A92C57F-716C-5864-E9A4-6B3E26B8AE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F34D64F-0763-FB29-CD54-543F979AC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BEE1BE-8527-02D9-A413-89F971621A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A912E-9AF4-4C24-908E-ACBE00577836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802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631E88E-1236-47DC-A793-6F62B301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48F10E57-9A2F-4F2C-A945-37A3DC6A0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94DC1A1B-FB6D-44BA-B550-4906EE3A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D072BF53-C915-493B-90B9-99DFBAD40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91F46311-5F52-4C5D-A346-44ACA04B6F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89213" y="2622550"/>
            <a:ext cx="8918683" cy="283695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4259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1260D7-E74E-46EF-B819-073CCA28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041" y="222089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29648E-69DE-42B8-96D3-D7E50F76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E86D30-C3E2-4C4D-A3F7-8941A33C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205ADA-94E8-4CA7-B852-EAABC22D3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B0F009E-83CA-40D3-88EA-2B4017FB922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738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">
              <a:srgbClr val="E7F9FF"/>
            </a:gs>
            <a:gs pos="100000">
              <a:srgbClr val="AFD1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46320" y="6130437"/>
            <a:ext cx="4661576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808"/>
            <a:ext cx="3506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59128" y="6135708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B0F009E-83CA-40D3-88EA-2B4017FB922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EBB94C9B-837C-49DE-8F02-B8058EB52B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12" y="100532"/>
            <a:ext cx="1675448" cy="115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7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arta.ovh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8BFE57-656F-C95A-1343-5BF4FFEF5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041" y="2220890"/>
            <a:ext cx="8911687" cy="1280890"/>
          </a:xfrm>
        </p:spPr>
        <p:txBody>
          <a:bodyPr/>
          <a:lstStyle/>
          <a:p>
            <a:r>
              <a:rPr lang="fr-FR" b="1" dirty="0"/>
              <a:t>ASSEMBLEE </a:t>
            </a:r>
            <a:r>
              <a:rPr lang="fr-FR" sz="4000" b="1" dirty="0"/>
              <a:t>GENERALE</a:t>
            </a:r>
            <a:r>
              <a:rPr lang="fr-FR" b="1" dirty="0"/>
              <a:t> ARTA  2025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12940C-3BA6-344E-4076-A2872A6F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6320" y="6130437"/>
            <a:ext cx="4661576" cy="370396"/>
          </a:xfrm>
        </p:spPr>
        <p:txBody>
          <a:bodyPr/>
          <a:lstStyle/>
          <a:p>
            <a:r>
              <a:rPr lang="fr-FR" dirty="0"/>
              <a:t>Association des Retraités de TECHNICATOME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C9CDF-87D2-7483-7DC4-CD65D304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3" y="6135808"/>
            <a:ext cx="3506788" cy="365125"/>
          </a:xfrm>
        </p:spPr>
        <p:txBody>
          <a:bodyPr/>
          <a:lstStyle/>
          <a:p>
            <a:r>
              <a:rPr lang="fr-FR" dirty="0"/>
              <a:t>Assemblée Générale 2025  le 06 Décembre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6FEFB9-2495-27F6-5068-7D24FD7D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28" y="6135708"/>
            <a:ext cx="779767" cy="365125"/>
          </a:xfrm>
        </p:spPr>
        <p:txBody>
          <a:bodyPr/>
          <a:lstStyle/>
          <a:p>
            <a:fld id="{3B0F009E-83CA-40D3-88EA-2B4017FB9226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B45262-8BBB-A095-3829-A68F603D07A9}"/>
              </a:ext>
            </a:extLst>
          </p:cNvPr>
          <p:cNvSpPr txBox="1"/>
          <p:nvPr/>
        </p:nvSpPr>
        <p:spPr>
          <a:xfrm>
            <a:off x="5791200" y="4033752"/>
            <a:ext cx="5716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Le 06 Décembre 2025</a:t>
            </a:r>
          </a:p>
          <a:p>
            <a:endParaRPr lang="fr-FR" dirty="0"/>
          </a:p>
          <a:p>
            <a:r>
              <a:rPr lang="fr-FR" b="1" dirty="0"/>
              <a:t>Et présentée le 12 Décembre 2025 à ARTA Nord</a:t>
            </a:r>
          </a:p>
        </p:txBody>
      </p:sp>
    </p:spTree>
    <p:extLst>
      <p:ext uri="{BB962C8B-B14F-4D97-AF65-F5344CB8AC3E}">
        <p14:creationId xmlns:p14="http://schemas.microsoft.com/office/powerpoint/2010/main" val="135044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C1AEB3-06D4-C165-A124-DE95EF4B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178" y="129716"/>
            <a:ext cx="8911687" cy="1280890"/>
          </a:xfrm>
        </p:spPr>
        <p:txBody>
          <a:bodyPr>
            <a:normAutofit/>
          </a:bodyPr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Rapport Financier</a:t>
            </a: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</a:b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E64969-DB75-5048-9391-02AECAFB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35823" y="6171241"/>
            <a:ext cx="4661576" cy="370396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B0067E-BEE4-575B-EFB2-2B478017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4024" y="5818587"/>
            <a:ext cx="3506788" cy="365125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472098-AC2D-95B0-E700-F3050F90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10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F434DB8-97F9-AB3C-F04F-67A9D2DA772D}"/>
              </a:ext>
            </a:extLst>
          </p:cNvPr>
          <p:cNvSpPr txBox="1"/>
          <p:nvPr/>
        </p:nvSpPr>
        <p:spPr>
          <a:xfrm>
            <a:off x="3386040" y="6290403"/>
            <a:ext cx="377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(*) frais de fonctionnement = 774 € pour 200 € prévu dus aux frais pour élections</a:t>
            </a:r>
            <a:endParaRPr lang="fr-FR" sz="1200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896DABB-F288-96DD-5C30-FF3D573D6E9B}"/>
              </a:ext>
            </a:extLst>
          </p:cNvPr>
          <p:cNvGrpSpPr/>
          <p:nvPr/>
        </p:nvGrpSpPr>
        <p:grpSpPr>
          <a:xfrm>
            <a:off x="493290" y="538428"/>
            <a:ext cx="11205419" cy="5962405"/>
            <a:chOff x="493290" y="538428"/>
            <a:chExt cx="11205419" cy="5962405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A1152A4-4D8D-466E-46BF-AFBE44C00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290" y="538428"/>
              <a:ext cx="11205419" cy="5962405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CD006788-6D25-6563-DB85-4A06F795041D}"/>
                </a:ext>
              </a:extLst>
            </p:cNvPr>
            <p:cNvSpPr txBox="1"/>
            <p:nvPr/>
          </p:nvSpPr>
          <p:spPr>
            <a:xfrm>
              <a:off x="6351814" y="2196193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(*)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83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C1AEB3-06D4-C165-A124-DE95EF4B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178" y="129716"/>
            <a:ext cx="8911687" cy="1280890"/>
          </a:xfrm>
        </p:spPr>
        <p:txBody>
          <a:bodyPr>
            <a:normAutofit/>
          </a:bodyPr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Rapport Financier</a:t>
            </a: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</a:b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E64969-DB75-5048-9391-02AECAFB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35823" y="6171241"/>
            <a:ext cx="4661576" cy="370396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B0067E-BEE4-575B-EFB2-2B478017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4024" y="5818587"/>
            <a:ext cx="3506788" cy="365125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472098-AC2D-95B0-E700-F3050F90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11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2B941FC-73C3-58A7-92F9-52A084A2DD1B}"/>
              </a:ext>
            </a:extLst>
          </p:cNvPr>
          <p:cNvGrpSpPr/>
          <p:nvPr/>
        </p:nvGrpSpPr>
        <p:grpSpPr>
          <a:xfrm>
            <a:off x="1032833" y="898940"/>
            <a:ext cx="10126334" cy="5060119"/>
            <a:chOff x="1032833" y="898940"/>
            <a:chExt cx="10126334" cy="5060119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147EDF7-C915-F639-FA09-35844ACA5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833" y="898940"/>
              <a:ext cx="10126334" cy="5060119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8EAA9BE-2C97-D71C-3BF1-596F0B8A9917}"/>
                </a:ext>
              </a:extLst>
            </p:cNvPr>
            <p:cNvSpPr txBox="1"/>
            <p:nvPr/>
          </p:nvSpPr>
          <p:spPr>
            <a:xfrm>
              <a:off x="4131128" y="3878036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(*)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48A84A19-49E4-4A19-474D-268345F1DCAF}"/>
              </a:ext>
            </a:extLst>
          </p:cNvPr>
          <p:cNvSpPr txBox="1"/>
          <p:nvPr/>
        </p:nvSpPr>
        <p:spPr>
          <a:xfrm>
            <a:off x="3535135" y="6033273"/>
            <a:ext cx="30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(*) Participation ARTA aux voyages prévus</a:t>
            </a:r>
          </a:p>
        </p:txBody>
      </p:sp>
    </p:spTree>
    <p:extLst>
      <p:ext uri="{BB962C8B-B14F-4D97-AF65-F5344CB8AC3E}">
        <p14:creationId xmlns:p14="http://schemas.microsoft.com/office/powerpoint/2010/main" val="20712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CAC80-2065-1C74-F6D4-60DACB6F4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6666A8-718C-EE16-B153-055F4707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861" y="87118"/>
            <a:ext cx="8911687" cy="1280890"/>
          </a:xfrm>
        </p:spPr>
        <p:txBody>
          <a:bodyPr>
            <a:normAutofit fontScale="90000"/>
          </a:bodyPr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Rapport </a:t>
            </a:r>
            <a: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Financier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/>
            </a: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</a:br>
            <a:r>
              <a:rPr lang="fr-FR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  <a:ea typeface="+mj-ea"/>
                <a:cs typeface="+mj-cs"/>
              </a:rPr>
              <a:t>détail des évènements</a:t>
            </a:r>
            <a:br>
              <a:rPr lang="fr-FR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  <a:ea typeface="+mj-ea"/>
                <a:cs typeface="+mj-cs"/>
              </a:rPr>
            </a:b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/>
            </a: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</a:b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CC8362-8353-B765-5D27-14388E6B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47621E-69CD-1BE5-1498-6EF0E567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2924" y="6098199"/>
            <a:ext cx="3506788" cy="365125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B335FE-3F86-F083-17FD-DFF01053E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12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9B21D8C-8024-98CE-BDAF-D875710CDD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899" y="1017823"/>
            <a:ext cx="9062466" cy="508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6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CAC80-2065-1C74-F6D4-60DACB6F4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6666A8-718C-EE16-B153-055F4707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649" y="271685"/>
            <a:ext cx="8911687" cy="1280890"/>
          </a:xfrm>
        </p:spPr>
        <p:txBody>
          <a:bodyPr>
            <a:normAutofit fontScale="90000"/>
          </a:bodyPr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Rapport </a:t>
            </a:r>
            <a: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Financier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/>
            </a: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</a:br>
            <a:r>
              <a:rPr lang="fr-FR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  <a:ea typeface="+mj-ea"/>
                <a:cs typeface="+mj-cs"/>
              </a:rPr>
              <a:t>détail des évènements</a:t>
            </a:r>
            <a:br>
              <a:rPr lang="fr-FR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  <a:ea typeface="+mj-ea"/>
                <a:cs typeface="+mj-cs"/>
              </a:rPr>
            </a:b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/>
            </a: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</a:b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CC8362-8353-B765-5D27-14388E6B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47621E-69CD-1BE5-1498-6EF0E567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2924" y="6098199"/>
            <a:ext cx="3506788" cy="365125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B335FE-3F86-F083-17FD-DFF01053E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13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31769CB-3B82-E78F-82CA-9F9642A6E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528" y="987521"/>
            <a:ext cx="9171344" cy="53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9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C1AEB3-06D4-C165-A124-DE95EF4B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156" y="357067"/>
            <a:ext cx="8911687" cy="1280890"/>
          </a:xfrm>
        </p:spPr>
        <p:txBody>
          <a:bodyPr/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Rapport Financier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E64969-DB75-5048-9391-02AECAFB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B0067E-BEE4-575B-EFB2-2B478017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472098-AC2D-95B0-E700-F3050F90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14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738C596-50A6-9C24-E5B5-42F5B293B1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15" y="898940"/>
            <a:ext cx="10412569" cy="523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8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C1AEB3-06D4-C165-A124-DE95EF4B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209" y="167284"/>
            <a:ext cx="8911687" cy="677468"/>
          </a:xfrm>
        </p:spPr>
        <p:txBody>
          <a:bodyPr/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Rapport Financier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E64969-DB75-5048-9391-02AECAFB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B0067E-BEE4-575B-EFB2-2B478017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472098-AC2D-95B0-E700-F3050F90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15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72D14AC-BC55-5687-F581-48957AC9CAA4}"/>
              </a:ext>
            </a:extLst>
          </p:cNvPr>
          <p:cNvSpPr txBox="1"/>
          <p:nvPr/>
        </p:nvSpPr>
        <p:spPr>
          <a:xfrm>
            <a:off x="10066456" y="3429000"/>
            <a:ext cx="1880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Projection 2026</a:t>
            </a:r>
            <a:r>
              <a:rPr lang="fr-FR" dirty="0"/>
              <a:t>:</a:t>
            </a:r>
          </a:p>
          <a:p>
            <a:pPr algn="ctr"/>
            <a:r>
              <a:rPr lang="fr-FR" dirty="0"/>
              <a:t>Cf prévisionnel </a:t>
            </a:r>
          </a:p>
          <a:p>
            <a:pPr algn="ctr"/>
            <a:r>
              <a:rPr lang="fr-FR" dirty="0"/>
              <a:t>2026;</a:t>
            </a:r>
          </a:p>
          <a:p>
            <a:pPr algn="ctr"/>
            <a:r>
              <a:rPr lang="fr-FR" dirty="0"/>
              <a:t> avec participation ARTA aux voyages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9A22E2-ED0E-A18A-507F-2890F78B64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76" y="1212911"/>
            <a:ext cx="8291023" cy="4698031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F3D8090-D638-AA7E-ADC2-7741A3E445B4}"/>
              </a:ext>
            </a:extLst>
          </p:cNvPr>
          <p:cNvCxnSpPr>
            <a:cxnSpLocks/>
          </p:cNvCxnSpPr>
          <p:nvPr/>
        </p:nvCxnSpPr>
        <p:spPr>
          <a:xfrm flipH="1" flipV="1">
            <a:off x="9266464" y="3848793"/>
            <a:ext cx="1077686" cy="61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5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C1AEB3-06D4-C165-A124-DE95EF4B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522" y="624109"/>
            <a:ext cx="9292090" cy="1048171"/>
          </a:xfrm>
        </p:spPr>
        <p:txBody>
          <a:bodyPr>
            <a:normAutofit fontScale="90000"/>
          </a:bodyPr>
          <a:lstStyle/>
          <a:p>
            <a:pPr algn="r"/>
            <a: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Rapport Financier</a:t>
            </a:r>
            <a:b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</a:b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E64969-DB75-5048-9391-02AECAFB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B0067E-BEE4-575B-EFB2-2B478017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472098-AC2D-95B0-E700-F3050F90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660B1A60-FE57-2791-1F24-941B1CF3BB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655" y="1965054"/>
            <a:ext cx="10880690" cy="386723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400" b="1" dirty="0">
                <a:latin typeface="Arial" panose="020B0604020202020204" pitchFamily="34" charset="0"/>
                <a:cs typeface="Arial" panose="020B0604020202020204" pitchFamily="34" charset="0"/>
              </a:rPr>
              <a:t>Montants cotisations 2026: inchangés par rapport à 2025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Montants  actuels: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Membres de droit et amis de l’ARTA :……………………..…....….. </a:t>
            </a:r>
            <a:r>
              <a:rPr lang="fr-FR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40€</a:t>
            </a:r>
            <a:endParaRPr lang="fr-FR" sz="3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Couple ayant au moins 1 membre de droit (ou amis de l’ARTA):…</a:t>
            </a:r>
            <a:r>
              <a:rPr lang="fr-FR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60€</a:t>
            </a:r>
            <a:endParaRPr lang="fr-FR" sz="3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Conjoint de membre de droit décédé (retraité TA):……..………..…</a:t>
            </a:r>
            <a:r>
              <a:rPr lang="fr-FR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20€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01245141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C1AEB3-06D4-C165-A124-DE95EF4B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180" y="186539"/>
            <a:ext cx="8911687" cy="1122312"/>
          </a:xfrm>
        </p:spPr>
        <p:txBody>
          <a:bodyPr>
            <a:normAutofit fontScale="90000"/>
          </a:bodyPr>
          <a:lstStyle/>
          <a:p>
            <a:pPr algn="r"/>
            <a: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Rapport Financier</a:t>
            </a:r>
            <a:b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</a:br>
            <a:r>
              <a:rPr lang="fr-FR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Budget prévisionnel 2026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/>
            </a: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E64969-DB75-5048-9391-02AECAFB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3777" y="6315635"/>
            <a:ext cx="4661576" cy="370396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B0067E-BEE4-575B-EFB2-2B478017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3647" y="6306336"/>
            <a:ext cx="3506788" cy="365125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472098-AC2D-95B0-E700-F3050F90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80613E9-2D82-C3BF-6075-8E2042E1A0A4}"/>
              </a:ext>
            </a:extLst>
          </p:cNvPr>
          <p:cNvSpPr txBox="1"/>
          <p:nvPr/>
        </p:nvSpPr>
        <p:spPr>
          <a:xfrm>
            <a:off x="9448800" y="2551837"/>
            <a:ext cx="24390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Ce prévisionnel est en augmentation par rapport à celui de 2025 car il intègre une participation ARTA aux voyages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0CC1B51-85B3-8D27-8F67-C1E08A2F74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27" y="1230283"/>
            <a:ext cx="8206807" cy="527054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46D8CA-B15C-B7F7-1D93-29F5E655871D}"/>
              </a:ext>
            </a:extLst>
          </p:cNvPr>
          <p:cNvSpPr txBox="1"/>
          <p:nvPr/>
        </p:nvSpPr>
        <p:spPr>
          <a:xfrm>
            <a:off x="10752364" y="5826148"/>
            <a:ext cx="1249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Vote</a:t>
            </a:r>
          </a:p>
        </p:txBody>
      </p:sp>
    </p:spTree>
    <p:extLst>
      <p:ext uri="{BB962C8B-B14F-4D97-AF65-F5344CB8AC3E}">
        <p14:creationId xmlns:p14="http://schemas.microsoft.com/office/powerpoint/2010/main" val="10469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>
                <a:solidFill>
                  <a:srgbClr val="6AAC91">
                    <a:lumMod val="75000"/>
                  </a:srgbClr>
                </a:solidFill>
              </a:rPr>
              <a:pPr/>
              <a:t>18</a:t>
            </a:fld>
            <a:endParaRPr lang="fr-FR" dirty="0">
              <a:solidFill>
                <a:srgbClr val="6AAC91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300" y="165100"/>
            <a:ext cx="9296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defRPr/>
            </a:pPr>
            <a:r>
              <a:rPr lang="fr-FR" sz="2800" b="1" kern="0" dirty="0">
                <a:solidFill>
                  <a:srgbClr val="0070C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ACTIVITES en 2025 : Sorties ET Voyages </a:t>
            </a:r>
            <a:r>
              <a:rPr lang="fr-FR" sz="2800" b="1" kern="0" dirty="0">
                <a:solidFill>
                  <a:srgbClr val="0070C0"/>
                </a:solidFill>
                <a:latin typeface="Algerian" panose="04020705040A02060702" pitchFamily="82" charset="0"/>
                <a:ea typeface="+mj-ea"/>
                <a:cs typeface="Arial" panose="020B0604020202020204" pitchFamily="34" charset="0"/>
              </a:rPr>
              <a:t/>
            </a:r>
            <a:br>
              <a:rPr lang="fr-FR" sz="2800" b="1" kern="0" dirty="0">
                <a:solidFill>
                  <a:srgbClr val="0070C0"/>
                </a:solidFill>
                <a:latin typeface="Algerian" panose="04020705040A02060702" pitchFamily="82" charset="0"/>
                <a:ea typeface="+mj-ea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ARTA NORD 1er semestre</a:t>
            </a:r>
          </a:p>
          <a:p>
            <a:pPr defTabSz="914400">
              <a:defRPr/>
            </a:pPr>
            <a:endParaRPr lang="fr-FR" sz="3600" b="1" kern="0" dirty="0">
              <a:solidFill>
                <a:srgbClr val="0070C0"/>
              </a:solidFill>
            </a:endParaRPr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6A7C9CDF-87D2-7483-7DC4-CD65D304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51" y="6135810"/>
            <a:ext cx="3295652" cy="365125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7D0BAD2-DCBB-4526-8697-835572F666AF}"/>
              </a:ext>
            </a:extLst>
          </p:cNvPr>
          <p:cNvSpPr txBox="1"/>
          <p:nvPr/>
        </p:nvSpPr>
        <p:spPr>
          <a:xfrm>
            <a:off x="1177668" y="960323"/>
            <a:ext cx="108503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Galette : </a:t>
            </a:r>
            <a:r>
              <a:rPr lang="fr-FR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l’ancienne Mairie de Saint Rémy lès Chevreuse  le 14 janvier</a:t>
            </a:r>
            <a:br>
              <a:rPr lang="fr-FR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Vœux le 22 janvier: Président de TA à Saclay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fr-FR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Sortie le 10 Mars: Neurospin au CEA Saclay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Sortie le 14 Mai: </a:t>
            </a:r>
            <a:r>
              <a:rPr lang="fr-FR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Visite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guidée du Musée de la  </a:t>
            </a:r>
            <a:r>
              <a:rPr lang="fr-FR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bibliothèque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Nationale de France RICHELIEU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fr-FR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paella: le 5 </a:t>
            </a:r>
            <a:r>
              <a:rPr lang="fr-FR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Juin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chez les Monnet</a:t>
            </a:r>
            <a:endParaRPr lang="fr-FR" sz="3800" b="1" dirty="0"/>
          </a:p>
        </p:txBody>
      </p:sp>
    </p:spTree>
    <p:extLst>
      <p:ext uri="{BB962C8B-B14F-4D97-AF65-F5344CB8AC3E}">
        <p14:creationId xmlns:p14="http://schemas.microsoft.com/office/powerpoint/2010/main" val="3949050193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946A02-57E8-9F1A-859A-75D299B8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600" y="342447"/>
            <a:ext cx="9501295" cy="1056047"/>
          </a:xfrm>
        </p:spPr>
        <p:txBody>
          <a:bodyPr>
            <a:normAutofit fontScale="90000"/>
          </a:bodyPr>
          <a:lstStyle/>
          <a:p>
            <a:r>
              <a:rPr lang="fr-FR" b="1" kern="0" dirty="0">
                <a:solidFill>
                  <a:srgbClr val="0070C0"/>
                </a:solidFill>
                <a:latin typeface="Algerian" panose="04020705040A02060702" pitchFamily="82" charset="0"/>
              </a:rPr>
              <a:t>ACTIVITES en 2025 : Sorties ET Voyages </a:t>
            </a:r>
            <a:br>
              <a:rPr lang="fr-FR" b="1" kern="0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r>
              <a:rPr lang="en-US" b="1" dirty="0">
                <a:solidFill>
                  <a:srgbClr val="0070C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ARTA NORD 1er semestre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A212DC-EE0F-530D-7028-B6CC61199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83D302-A93D-9AA7-BEE5-4462EBC5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FB0D6A-565E-011A-A6DA-5CD03031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19</a:t>
            </a:fld>
            <a:endParaRPr lang="fr-FR" dirty="0"/>
          </a:p>
        </p:txBody>
      </p:sp>
      <p:pic>
        <p:nvPicPr>
          <p:cNvPr id="7" name="Image 6" descr="https://joliot.cea.fr/drf/joliot/PublishingImages/Actualites/Agenda/2025/B%C3%A2t-entr%C3%A9e-NS.jpg">
            <a:extLst>
              <a:ext uri="{FF2B5EF4-FFF2-40B4-BE49-F238E27FC236}">
                <a16:creationId xmlns:a16="http://schemas.microsoft.com/office/drawing/2014/main" id="{83A753EC-15E5-37E4-EF92-A56D42ACEF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340" y="2426184"/>
            <a:ext cx="4604657" cy="24819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3DFCDA2-0349-77D7-24DA-95EA4640BE2B}"/>
              </a:ext>
            </a:extLst>
          </p:cNvPr>
          <p:cNvSpPr txBox="1"/>
          <p:nvPr/>
        </p:nvSpPr>
        <p:spPr>
          <a:xfrm>
            <a:off x="967620" y="1394969"/>
            <a:ext cx="5878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b="1" dirty="0"/>
              <a:t>Visite de NeuroSpin - Bâtiment 145 et de l’IRM Iseult </a:t>
            </a:r>
          </a:p>
          <a:p>
            <a:r>
              <a:rPr lang="fr-FR" b="1" dirty="0"/>
              <a:t>​</a:t>
            </a:r>
          </a:p>
        </p:txBody>
      </p:sp>
      <p:pic>
        <p:nvPicPr>
          <p:cNvPr id="9" name="Image 8" descr="https://joliot.cea.fr/drf/joliot/PublishingImages/Actualites/Agenda/2025/B%C3%A2t-NeuroPSI.jpg">
            <a:extLst>
              <a:ext uri="{FF2B5EF4-FFF2-40B4-BE49-F238E27FC236}">
                <a16:creationId xmlns:a16="http://schemas.microsoft.com/office/drawing/2014/main" id="{B44F32E4-F8EA-999B-2883-0B4348FE83C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7247" y="1970410"/>
            <a:ext cx="4294413" cy="24140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BFF341D-9C5D-6AA5-92C8-F35EABCB308A}"/>
              </a:ext>
            </a:extLst>
          </p:cNvPr>
          <p:cNvSpPr txBox="1"/>
          <p:nvPr/>
        </p:nvSpPr>
        <p:spPr>
          <a:xfrm>
            <a:off x="6561478" y="5002534"/>
            <a:ext cx="4566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b="1" dirty="0"/>
              <a:t>Visite de NeuroPSI - Bâtiment 151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63CF3C4-5582-950F-6EFC-DBE7BA8469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531" y="4978471"/>
            <a:ext cx="2400300" cy="170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8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811EC3-7D09-DC26-6B13-4CEE445FC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779" y="275531"/>
            <a:ext cx="8911687" cy="904065"/>
          </a:xfrm>
        </p:spPr>
        <p:txBody>
          <a:bodyPr/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Ordre du Jour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401CF4-0FE5-8047-7D34-1D8C3DB6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F6E02D-D30C-83FE-4F50-E3EAC2B48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BBEB48-2D13-15C7-FEEB-3C6F5663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D63F024-B7A3-4F69-C9E6-FEE5701AAB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71700" y="816429"/>
            <a:ext cx="9133961" cy="531400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400" b="1" dirty="0"/>
              <a:t>Accueil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/>
              <a:t>Rapport moral du Président – Approbation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/>
              <a:t>Résultats vote pour le CA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/>
              <a:t>Rapport financier du Trésorier - Exercice 2025 – Approbation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/>
              <a:t>Montant cotisations 2026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/>
              <a:t>Budget prévisionnel 2026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/>
              <a:t>Bilan des sorties-voyages 2025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/>
              <a:t>Voyages pour 2026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/>
              <a:t>Prévisions sorties-voyages pour 2027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/>
              <a:t>Questions diverses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/>
              <a:t>Conclusion du Président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7521031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CFD9DE-F325-692D-8944-39E300B71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124" y="11760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fr-FR" b="1" kern="0" dirty="0">
                <a:solidFill>
                  <a:srgbClr val="0070C0"/>
                </a:solidFill>
                <a:latin typeface="Algerian" panose="04020705040A02060702" pitchFamily="82" charset="0"/>
              </a:rPr>
              <a:t>ACTIVITES en 2025 : Sorties ET Voyages</a:t>
            </a:r>
            <a:br>
              <a:rPr lang="fr-FR" b="1" kern="0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r>
              <a:rPr lang="en-US" b="1" dirty="0">
                <a:solidFill>
                  <a:srgbClr val="0070C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ARTA NORD 1er semestre</a:t>
            </a:r>
            <a:endParaRPr lang="fr-FR" dirty="0">
              <a:latin typeface="Algerian" panose="04020705040A02060702" pitchFamily="82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2A0B06-5D0B-2558-C923-CB80E0A0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87BC90-3A68-BA6E-56FB-2CB77F661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07964D-5152-38B9-DF63-55162818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20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3741279-6478-18FB-D2A5-80FCCFF5F3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8125" y="1398494"/>
            <a:ext cx="9219772" cy="4061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Visite guidée de la Bibliothèque Nationale de France Richelieu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76A5E7-8009-1C33-3D9B-18AFB4427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195" y="2105345"/>
            <a:ext cx="4472214" cy="33541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6FD40A-D47B-6EF7-068B-F8A3DB7A8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100" y="1931174"/>
            <a:ext cx="2956008" cy="42875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8E8A639-D6D9-CA31-9581-A9420BCFC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40" y="1931174"/>
            <a:ext cx="31051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34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56789-D447-DF2B-4717-4EDF9186B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4237F8A-420A-ECA4-9ABF-37217DF06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6B8AED-3D6B-A057-44F0-7A2662A2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>
                <a:solidFill>
                  <a:srgbClr val="6AAC91">
                    <a:lumMod val="75000"/>
                  </a:srgbClr>
                </a:solidFill>
              </a:rPr>
              <a:pPr/>
              <a:t>21</a:t>
            </a:fld>
            <a:endParaRPr lang="fr-FR" dirty="0">
              <a:solidFill>
                <a:srgbClr val="6AAC91">
                  <a:lumMod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B4716C-CB8C-629B-1938-6A14981FB681}"/>
              </a:ext>
            </a:extLst>
          </p:cNvPr>
          <p:cNvSpPr/>
          <p:nvPr/>
        </p:nvSpPr>
        <p:spPr>
          <a:xfrm>
            <a:off x="2133772" y="357065"/>
            <a:ext cx="91710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fr-FR" sz="3200" b="1" kern="0" dirty="0">
                <a:solidFill>
                  <a:srgbClr val="0070C0"/>
                </a:solidFill>
                <a:latin typeface="Algerian" panose="04020705040A02060702" pitchFamily="82" charset="0"/>
              </a:rPr>
              <a:t>ACTIVITES en 2025 : Sorties ET Voyages </a:t>
            </a:r>
            <a:r>
              <a:rPr lang="fr-FR" sz="3200" b="1" kern="0" dirty="0">
                <a:solidFill>
                  <a:srgbClr val="0070C0"/>
                </a:solidFill>
                <a:latin typeface="Algerian" panose="04020705040A02060702" pitchFamily="82" charset="0"/>
                <a:ea typeface="+mj-ea"/>
                <a:cs typeface="+mj-cs"/>
              </a:rPr>
              <a:t/>
            </a:r>
            <a:br>
              <a:rPr lang="fr-FR" sz="3200" b="1" kern="0" dirty="0">
                <a:solidFill>
                  <a:srgbClr val="0070C0"/>
                </a:solidFill>
                <a:latin typeface="Algerian" panose="04020705040A02060702" pitchFamily="82" charset="0"/>
                <a:ea typeface="+mj-ea"/>
                <a:cs typeface="+mj-cs"/>
              </a:rPr>
            </a:br>
            <a:r>
              <a:rPr lang="en-US" sz="3200" b="1" dirty="0">
                <a:solidFill>
                  <a:srgbClr val="0070C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ARTA NORD 2 ème semestre</a:t>
            </a:r>
          </a:p>
          <a:p>
            <a:pPr defTabSz="914400">
              <a:defRPr/>
            </a:pPr>
            <a:endParaRPr lang="fr-FR" sz="3600" b="1" kern="0" dirty="0">
              <a:solidFill>
                <a:srgbClr val="0070C0"/>
              </a:solidFill>
            </a:endParaRPr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1A939258-15A1-F5A9-C6AB-89B09715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51" y="6135810"/>
            <a:ext cx="3295652" cy="365125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7878254-82B7-5A33-A446-212826EE1440}"/>
              </a:ext>
            </a:extLst>
          </p:cNvPr>
          <p:cNvSpPr txBox="1"/>
          <p:nvPr/>
        </p:nvSpPr>
        <p:spPr>
          <a:xfrm>
            <a:off x="1338944" y="1401448"/>
            <a:ext cx="103849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Sortie </a:t>
            </a:r>
            <a:r>
              <a:rPr lang="fr-FR" sz="3200" b="1" dirty="0">
                <a:solidFill>
                  <a:srgbClr val="000000"/>
                </a:solidFill>
                <a:latin typeface="Arial" panose="020B0604020202020204" pitchFamily="34" charset="0"/>
              </a:rPr>
              <a:t>en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Septembre : </a:t>
            </a:r>
            <a:r>
              <a:rPr lang="fr-FR" sz="3200" b="1" dirty="0">
                <a:solidFill>
                  <a:srgbClr val="000000"/>
                </a:solidFill>
                <a:latin typeface="Arial" panose="020B0604020202020204" pitchFamily="34" charset="0"/>
              </a:rPr>
              <a:t>musée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de la marine,                   rencontre avec Jean-Louis Etienne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Sortie rando le 10 Octobre : Arboretum et maison de Chateaubriand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Visite guidée le 21 Novembre au Val de Grâce (</a:t>
            </a:r>
            <a:r>
              <a:rPr lang="fr-FR" sz="3200" b="1" dirty="0">
                <a:solidFill>
                  <a:srgbClr val="000000"/>
                </a:solidFill>
                <a:latin typeface="Arial" panose="020B0604020202020204" pitchFamily="34" charset="0"/>
              </a:rPr>
              <a:t>reportée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le 16 Janvier 2026)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Sortie Rando le 4 Décembre en vallée de Chevreuses avec les musées de Grataloup et Raymond DEVOS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Repas de fin d’année le 12 Décembre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553449020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80C605-A897-7655-F0F8-8F9A55CF3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476" y="181104"/>
            <a:ext cx="8911687" cy="1217390"/>
          </a:xfrm>
        </p:spPr>
        <p:txBody>
          <a:bodyPr>
            <a:normAutofit fontScale="90000"/>
          </a:bodyPr>
          <a:lstStyle/>
          <a:p>
            <a:r>
              <a:rPr lang="fr-FR" b="1" kern="0" dirty="0">
                <a:solidFill>
                  <a:srgbClr val="0070C0"/>
                </a:solidFill>
                <a:latin typeface="Algerian" panose="04020705040A02060702" pitchFamily="82" charset="0"/>
              </a:rPr>
              <a:t>ACTIVITES en 2025 : Sorties ET Voyages</a:t>
            </a:r>
            <a:br>
              <a:rPr lang="fr-FR" b="1" kern="0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r>
              <a:rPr lang="en-US" b="1" dirty="0">
                <a:solidFill>
                  <a:srgbClr val="0070C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ARTA NORD 2 ème semestre</a:t>
            </a:r>
            <a:br>
              <a:rPr lang="en-US" b="1" dirty="0">
                <a:solidFill>
                  <a:srgbClr val="0070C0"/>
                </a:solidFill>
                <a:latin typeface="Algerian" panose="04020705040A02060702" pitchFamily="82" charset="0"/>
                <a:cs typeface="Arial" panose="020B0604020202020204" pitchFamily="34" charset="0"/>
              </a:rPr>
            </a:br>
            <a:endParaRPr lang="fr-FR" dirty="0">
              <a:latin typeface="Algerian" panose="04020705040A02060702" pitchFamily="82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85CBC66-3E04-2D99-B7D2-18FE96B3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DF97A1-B964-BB0F-F7A2-6A55C2A0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42CE35-A4FB-651E-D82E-F1B6F2C1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22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50E8C12-69B0-285D-5905-8B7B362E2B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38896" y="1231900"/>
            <a:ext cx="9591214" cy="4787900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solidFill>
                  <a:srgbClr val="4F81BD">
                    <a:lumMod val="75000"/>
                  </a:srgbClr>
                </a:solidFill>
                <a:latin typeface="Algerian" panose="04020705040A02060702" pitchFamily="82" charset="0"/>
              </a:rPr>
              <a:t>Visite dE l’arboretum et de la maison de CHATEAUBRIAND</a:t>
            </a:r>
            <a:endParaRPr lang="fr-FR" sz="2400" dirty="0">
              <a:solidFill>
                <a:prstClr val="black"/>
              </a:solidFill>
              <a:latin typeface="Algerian" panose="04020705040A02060702" pitchFamily="82" charset="0"/>
            </a:endParaRPr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722B349-7DCD-29B1-56A5-BC4EBDCA9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946" y="1773520"/>
            <a:ext cx="4381111" cy="3080469"/>
          </a:xfrm>
          <a:prstGeom prst="rect">
            <a:avLst/>
          </a:prstGeom>
        </p:spPr>
      </p:pic>
      <p:pic>
        <p:nvPicPr>
          <p:cNvPr id="7" name="Image 6" descr="C:\Users\Francis\Documents\sorties_2025\sortie chateaubrilland\IMG_20251013_191043.jpg">
            <a:extLst>
              <a:ext uri="{FF2B5EF4-FFF2-40B4-BE49-F238E27FC236}">
                <a16:creationId xmlns:a16="http://schemas.microsoft.com/office/drawing/2014/main" id="{98E4B537-6001-BE25-A623-EC0C781F294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569" y="1798282"/>
            <a:ext cx="4551931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3BF746C-6558-829D-EA29-3C87F19DF8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342" y="3544245"/>
            <a:ext cx="4926916" cy="27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37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31C0F2-AD1C-E631-DA22-8EDABD22F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520" y="357067"/>
            <a:ext cx="9078376" cy="1280890"/>
          </a:xfrm>
        </p:spPr>
        <p:txBody>
          <a:bodyPr>
            <a:normAutofit fontScale="90000"/>
          </a:bodyPr>
          <a:lstStyle/>
          <a:p>
            <a:r>
              <a:rPr lang="fr-FR" b="1" kern="0" dirty="0">
                <a:solidFill>
                  <a:srgbClr val="0070C0"/>
                </a:solidFill>
                <a:latin typeface="Algerian" panose="04020705040A02060702" pitchFamily="82" charset="0"/>
              </a:rPr>
              <a:t>ACTIVITES en 2025 : Sorties ET Voyages</a:t>
            </a:r>
            <a:br>
              <a:rPr lang="fr-FR" b="1" kern="0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r>
              <a:rPr lang="en-US" b="1" dirty="0">
                <a:solidFill>
                  <a:srgbClr val="0070C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ARTA </a:t>
            </a:r>
            <a:r>
              <a:rPr lang="en-US" b="1" dirty="0" smtClean="0">
                <a:solidFill>
                  <a:srgbClr val="0070C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SUD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0ED8786-DEFB-0F57-589F-F8132B47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D43615-7684-53F2-C741-1A897EA20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E600D4-8F33-BF3E-A0C1-ED6F6867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23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F9BDE2-817F-4C03-6DB5-1211F10A59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49010" y="1442015"/>
            <a:ext cx="10283069" cy="4428106"/>
          </a:xfrm>
        </p:spPr>
        <p:txBody>
          <a:bodyPr>
            <a:normAutofit fontScale="92500" lnSpcReduction="10000"/>
          </a:bodyPr>
          <a:lstStyle/>
          <a:p>
            <a:pPr marL="0" indent="0" fontAlgn="b">
              <a:spcBef>
                <a:spcPts val="0"/>
              </a:spcBef>
              <a:buNone/>
            </a:pPr>
            <a:endParaRPr lang="fr-FR" sz="2400" b="1" dirty="0">
              <a:solidFill>
                <a:srgbClr val="5664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Gâteau des Rois le 18 janvier (75 personnes)</a:t>
            </a:r>
          </a:p>
          <a:p>
            <a:pPr fontAlgn="b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Réunion Informations TA le 26 mars (18 personnes)</a:t>
            </a:r>
          </a:p>
          <a:p>
            <a:pPr marL="114300" indent="-457200" fontAlgn="b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Paella le 12 juin (63 personnes)</a:t>
            </a:r>
          </a:p>
          <a:p>
            <a:pPr fontAlgn="b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Ciotat le 20 octobre (20 personnes)</a:t>
            </a:r>
          </a:p>
          <a:p>
            <a:pPr marL="114300" indent="-457200" fontAlgn="b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 de Brégançon le 30 octobre (20 personnes)</a:t>
            </a:r>
          </a:p>
          <a:p>
            <a:pPr marL="0" fontAlgn="b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3200" b="1" dirty="0">
              <a:solidFill>
                <a:srgbClr val="5664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endParaRPr lang="fr-FR" sz="2000" b="1" dirty="0">
              <a:solidFill>
                <a:srgbClr val="56643E"/>
              </a:solidFill>
              <a:latin typeface="Century Gothic" panose="020B0502020202020204" pitchFamily="34" charset="0"/>
            </a:endParaRP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0973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>
                <a:solidFill>
                  <a:srgbClr val="6AAC91">
                    <a:lumMod val="75000"/>
                  </a:srgbClr>
                </a:solidFill>
              </a:rPr>
              <a:pPr/>
              <a:t>24</a:t>
            </a:fld>
            <a:endParaRPr lang="fr-FR" dirty="0">
              <a:solidFill>
                <a:srgbClr val="6AAC91">
                  <a:lumMod val="75000"/>
                </a:srgbClr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A5DF047-3F37-9C9D-188E-1B63C1BF47EA}"/>
              </a:ext>
            </a:extLst>
          </p:cNvPr>
          <p:cNvSpPr txBox="1">
            <a:spLocks/>
          </p:cNvSpPr>
          <p:nvPr/>
        </p:nvSpPr>
        <p:spPr>
          <a:xfrm>
            <a:off x="2349500" y="136282"/>
            <a:ext cx="749458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6A7C9CDF-87D2-7483-7DC4-CD65D304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4843" y="6135810"/>
            <a:ext cx="3271159" cy="365125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200C7AD-F98D-0A7F-BFB0-1F0B66AF72C0}"/>
              </a:ext>
            </a:extLst>
          </p:cNvPr>
          <p:cNvSpPr txBox="1"/>
          <p:nvPr/>
        </p:nvSpPr>
        <p:spPr>
          <a:xfrm>
            <a:off x="2337026" y="507898"/>
            <a:ext cx="90185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kern="0" dirty="0">
                <a:solidFill>
                  <a:srgbClr val="0070C0"/>
                </a:solidFill>
                <a:latin typeface="Algerian" panose="04020705040A02060702" pitchFamily="82" charset="0"/>
              </a:rPr>
              <a:t>ACTIVITES en 2025 : Sorties ET Voyages</a:t>
            </a:r>
            <a:br>
              <a:rPr lang="fr-FR" sz="3200" b="1" kern="0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r>
              <a:rPr lang="en-US" sz="3200" b="1" dirty="0">
                <a:solidFill>
                  <a:srgbClr val="0070C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ARTA SUD 1er semestRe : Paella </a:t>
            </a:r>
            <a:endParaRPr lang="fr-FR" sz="3200" dirty="0">
              <a:latin typeface="Algerian" panose="04020705040A02060702" pitchFamily="82" charset="0"/>
            </a:endParaRP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54F77279-4BAF-1C8D-164E-E1C1C75407B8}"/>
              </a:ext>
            </a:extLst>
          </p:cNvPr>
          <p:cNvSpPr txBox="1">
            <a:spLocks/>
          </p:cNvSpPr>
          <p:nvPr/>
        </p:nvSpPr>
        <p:spPr>
          <a:xfrm>
            <a:off x="1752041" y="1651000"/>
            <a:ext cx="10053516" cy="44794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Balade en matinée d’une </a:t>
            </a: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dizaine</a:t>
            </a: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personnes au Lac du Carmier , ancienne carrière d’exploitation de la bauxite, devenue zone d’alimentation pour le Lézard Ocellé</a:t>
            </a:r>
            <a:r>
              <a:rPr lang="fr-FR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dirty="0"/>
          </a:p>
        </p:txBody>
      </p:sp>
      <p:pic>
        <p:nvPicPr>
          <p:cNvPr id="11" name="Image 10" descr="Une image contenant plein air, arbre, ciel, banque&#10;&#10;Le contenu généré par l’IA peut être incorrect.">
            <a:extLst>
              <a:ext uri="{FF2B5EF4-FFF2-40B4-BE49-F238E27FC236}">
                <a16:creationId xmlns:a16="http://schemas.microsoft.com/office/drawing/2014/main" id="{3EC7428C-1FA8-4D4B-1CB5-85F9F2BA28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18" y="3159579"/>
            <a:ext cx="6186717" cy="2784021"/>
          </a:xfrm>
          <a:prstGeom prst="rect">
            <a:avLst/>
          </a:prstGeom>
        </p:spPr>
      </p:pic>
      <p:pic>
        <p:nvPicPr>
          <p:cNvPr id="12" name="Image 11" descr="Une image contenant texte, reptile, mammifère, lézard&#10;&#10;Le contenu généré par l’IA peut être incorrect.">
            <a:extLst>
              <a:ext uri="{FF2B5EF4-FFF2-40B4-BE49-F238E27FC236}">
                <a16:creationId xmlns:a16="http://schemas.microsoft.com/office/drawing/2014/main" id="{60B1A96B-5E8A-339B-3A82-02E579B607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688" y="3262753"/>
            <a:ext cx="5549529" cy="249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3059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3A058-2DA0-D58B-D963-E2BB287CF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79200FE-A07E-30DC-62F5-52D19E1EB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1367AE-674D-FD47-1EA7-A16A903E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>
                <a:solidFill>
                  <a:srgbClr val="6AAC91">
                    <a:lumMod val="75000"/>
                  </a:srgbClr>
                </a:solidFill>
              </a:rPr>
              <a:pPr/>
              <a:t>25</a:t>
            </a:fld>
            <a:endParaRPr lang="fr-FR" dirty="0">
              <a:solidFill>
                <a:srgbClr val="6AAC91">
                  <a:lumMod val="75000"/>
                </a:srgbClr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314D176-361D-EA4C-DA73-C622521E9E05}"/>
              </a:ext>
            </a:extLst>
          </p:cNvPr>
          <p:cNvSpPr txBox="1">
            <a:spLocks/>
          </p:cNvSpPr>
          <p:nvPr/>
        </p:nvSpPr>
        <p:spPr>
          <a:xfrm>
            <a:off x="2349500" y="136282"/>
            <a:ext cx="749458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99FDE02A-527F-E9AA-F55F-3B2EB5843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4843" y="6135810"/>
            <a:ext cx="3271159" cy="365125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B892C0-E8B0-D6FA-33EE-0A14BBFD42F4}"/>
              </a:ext>
            </a:extLst>
          </p:cNvPr>
          <p:cNvSpPr txBox="1"/>
          <p:nvPr/>
        </p:nvSpPr>
        <p:spPr>
          <a:xfrm>
            <a:off x="2044249" y="114803"/>
            <a:ext cx="98184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kern="0" dirty="0">
                <a:solidFill>
                  <a:srgbClr val="0070C0"/>
                </a:solidFill>
                <a:latin typeface="Algerian" panose="04020705040A02060702" pitchFamily="82" charset="0"/>
              </a:rPr>
              <a:t>ACTIVITES en 2025 : Sorties ET Voyages</a:t>
            </a:r>
            <a:br>
              <a:rPr lang="fr-FR" sz="3200" b="1" kern="0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r>
              <a:rPr lang="en-US" sz="3200" b="1" dirty="0">
                <a:solidFill>
                  <a:srgbClr val="0070C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ARTA SUD 1er semestRe : Paella </a:t>
            </a:r>
            <a:r>
              <a:rPr lang="en-US" sz="2800" b="1" dirty="0">
                <a:solidFill>
                  <a:srgbClr val="0070C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(63 personnes)</a:t>
            </a:r>
            <a:endParaRPr lang="fr-FR" sz="3200" dirty="0">
              <a:latin typeface="Algerian" panose="04020705040A02060702" pitchFamily="82" charset="0"/>
            </a:endParaRP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415A5FD2-1C48-7519-00ED-0FC732689084}"/>
              </a:ext>
            </a:extLst>
          </p:cNvPr>
          <p:cNvSpPr txBox="1">
            <a:spLocks/>
          </p:cNvSpPr>
          <p:nvPr/>
        </p:nvSpPr>
        <p:spPr>
          <a:xfrm>
            <a:off x="1752041" y="1651000"/>
            <a:ext cx="9310796" cy="44794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2" name="Image 1" descr="Une image contenant habits, personne, plat, plein air&#10;&#10;Le contenu généré par l’IA peut être incorrect.">
            <a:extLst>
              <a:ext uri="{FF2B5EF4-FFF2-40B4-BE49-F238E27FC236}">
                <a16:creationId xmlns:a16="http://schemas.microsoft.com/office/drawing/2014/main" id="{5AF241D1-DC42-D8B3-526D-74EBD824F3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38" y="1585116"/>
            <a:ext cx="3037691" cy="3106972"/>
          </a:xfrm>
          <a:prstGeom prst="rect">
            <a:avLst/>
          </a:prstGeom>
        </p:spPr>
      </p:pic>
      <p:pic>
        <p:nvPicPr>
          <p:cNvPr id="4" name="Image 3" descr="Une image contenant habits, personne, plein air, femme&#10;&#10;Le contenu généré par l’IA peut être incorrect.">
            <a:extLst>
              <a:ext uri="{FF2B5EF4-FFF2-40B4-BE49-F238E27FC236}">
                <a16:creationId xmlns:a16="http://schemas.microsoft.com/office/drawing/2014/main" id="{86F87622-A2A7-053B-B6C0-C1348169F9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636" y="1192021"/>
            <a:ext cx="2087999" cy="3106972"/>
          </a:xfrm>
          <a:prstGeom prst="rect">
            <a:avLst/>
          </a:prstGeom>
        </p:spPr>
      </p:pic>
      <p:pic>
        <p:nvPicPr>
          <p:cNvPr id="13" name="Image 12" descr="Une image contenant habits, personne, femme, homme&#10;&#10;Le contenu généré par l’IA peut être incorrect.">
            <a:extLst>
              <a:ext uri="{FF2B5EF4-FFF2-40B4-BE49-F238E27FC236}">
                <a16:creationId xmlns:a16="http://schemas.microsoft.com/office/drawing/2014/main" id="{1E271305-9DB9-396D-1184-4DFB004CEA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304" y="1179238"/>
            <a:ext cx="2101846" cy="3127576"/>
          </a:xfrm>
          <a:prstGeom prst="rect">
            <a:avLst/>
          </a:prstGeom>
        </p:spPr>
      </p:pic>
      <p:pic>
        <p:nvPicPr>
          <p:cNvPr id="14" name="Image 13" descr="Une image contenant habits, personne, plein air, plante&#10;&#10;Le contenu généré par l’IA peut être incorrect.">
            <a:extLst>
              <a:ext uri="{FF2B5EF4-FFF2-40B4-BE49-F238E27FC236}">
                <a16:creationId xmlns:a16="http://schemas.microsoft.com/office/drawing/2014/main" id="{100073E7-904A-4F17-1A23-9D6C6664E7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136" y="1198310"/>
            <a:ext cx="3416485" cy="2296004"/>
          </a:xfrm>
          <a:prstGeom prst="rect">
            <a:avLst/>
          </a:prstGeom>
        </p:spPr>
      </p:pic>
      <p:pic>
        <p:nvPicPr>
          <p:cNvPr id="15" name="Image 14" descr="Une image contenant habits, personne, herbe, homme&#10;&#10;Le contenu généré par l’IA peut être incorrect.">
            <a:extLst>
              <a:ext uri="{FF2B5EF4-FFF2-40B4-BE49-F238E27FC236}">
                <a16:creationId xmlns:a16="http://schemas.microsoft.com/office/drawing/2014/main" id="{C6A37F32-FB7F-BD49-35A0-527C763C1B2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136" y="3560197"/>
            <a:ext cx="3416484" cy="2296003"/>
          </a:xfrm>
          <a:prstGeom prst="rect">
            <a:avLst/>
          </a:prstGeom>
        </p:spPr>
      </p:pic>
      <p:pic>
        <p:nvPicPr>
          <p:cNvPr id="7" name="Image 6" descr="Une image contenant habits, homme, personne, plein air&#10;&#10;Le contenu généré par l’IA peut être incorrect.">
            <a:extLst>
              <a:ext uri="{FF2B5EF4-FFF2-40B4-BE49-F238E27FC236}">
                <a16:creationId xmlns:a16="http://schemas.microsoft.com/office/drawing/2014/main" id="{3A723FEC-6C72-494D-E76E-5F3D0CE0C6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157" y="3617855"/>
            <a:ext cx="3554927" cy="23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29247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06FE28-3FDC-0A99-1557-F986ADBB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476" y="35706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  <a:latin typeface="Algerian" panose="04020705040A02060702" pitchFamily="82" charset="0"/>
              </a:rPr>
              <a:t>Sorties</a:t>
            </a:r>
            <a:r>
              <a:rPr lang="en-US" b="1" dirty="0">
                <a:solidFill>
                  <a:srgbClr val="0070C0"/>
                </a:solidFill>
                <a:latin typeface="Algerian" panose="04020705040A02060702" pitchFamily="82" charset="0"/>
              </a:rPr>
              <a:t> 2025 ARTA SUD</a:t>
            </a:r>
            <a:br>
              <a:rPr lang="en-US" b="1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r>
              <a:rPr lang="en-US" b="1" dirty="0">
                <a:solidFill>
                  <a:srgbClr val="0070C0"/>
                </a:solidFill>
                <a:latin typeface="Algerian" panose="04020705040A02060702" pitchFamily="82" charset="0"/>
              </a:rPr>
              <a:t>LA CIOTAT le 20 octobre </a:t>
            </a:r>
            <a:r>
              <a:rPr lang="en-US" sz="3100" b="1" dirty="0">
                <a:solidFill>
                  <a:schemeClr val="tx1"/>
                </a:solidFill>
                <a:latin typeface="Algerian" panose="04020705040A02060702" pitchFamily="82" charset="0"/>
              </a:rPr>
              <a:t>(20 personnes)</a:t>
            </a:r>
            <a:endParaRPr lang="fr-FR" sz="31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0D9116-07EF-02A7-3902-8AC1D44E9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047023-6210-FDEE-F4CE-FD64C2DC6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CD0BDD-CC76-D50F-7C92-D7ADA4A3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26</a:t>
            </a:fld>
            <a:endParaRPr lang="fr-FR" dirty="0"/>
          </a:p>
        </p:txBody>
      </p:sp>
      <p:pic>
        <p:nvPicPr>
          <p:cNvPr id="13" name="Espace réservé du contenu 12" descr="Une image contenant plein air, ciel, nuage, bâtiment&#10;&#10;Le contenu généré par l’IA peut être incorrect.">
            <a:extLst>
              <a:ext uri="{FF2B5EF4-FFF2-40B4-BE49-F238E27FC236}">
                <a16:creationId xmlns:a16="http://schemas.microsoft.com/office/drawing/2014/main" id="{B44DA973-DFE7-857A-592F-CDB025DF62C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184" y="3967970"/>
            <a:ext cx="3009265" cy="2256017"/>
          </a:xfrm>
        </p:spPr>
      </p:pic>
      <p:pic>
        <p:nvPicPr>
          <p:cNvPr id="7" name="Image 6" descr="Une image contenant plein air, ciel, montagne, brouillard&#10;&#10;Description générée automatiquement">
            <a:extLst>
              <a:ext uri="{FF2B5EF4-FFF2-40B4-BE49-F238E27FC236}">
                <a16:creationId xmlns:a16="http://schemas.microsoft.com/office/drawing/2014/main" id="{785FBCDF-7302-7D0F-7904-EC2D2B60C5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162" y="1350349"/>
            <a:ext cx="1963216" cy="2617621"/>
          </a:xfrm>
          <a:prstGeom prst="rect">
            <a:avLst/>
          </a:prstGeom>
        </p:spPr>
      </p:pic>
      <p:pic>
        <p:nvPicPr>
          <p:cNvPr id="8" name="Image 7" descr="Une image contenant texte, habits, intérieur, présentation&#10;&#10;Description générée automatiquement">
            <a:extLst>
              <a:ext uri="{FF2B5EF4-FFF2-40B4-BE49-F238E27FC236}">
                <a16:creationId xmlns:a16="http://schemas.microsoft.com/office/drawing/2014/main" id="{11B98560-91B5-632A-C063-D2E143A4EE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185" y="1350350"/>
            <a:ext cx="3368314" cy="2526235"/>
          </a:xfrm>
          <a:prstGeom prst="rect">
            <a:avLst/>
          </a:prstGeom>
        </p:spPr>
      </p:pic>
      <p:pic>
        <p:nvPicPr>
          <p:cNvPr id="11" name="Image 10" descr="Une image contenant plein air, bateau, véhicule, port&#10;&#10;Description générée automatiquement">
            <a:extLst>
              <a:ext uri="{FF2B5EF4-FFF2-40B4-BE49-F238E27FC236}">
                <a16:creationId xmlns:a16="http://schemas.microsoft.com/office/drawing/2014/main" id="{F159C5C6-0E2B-BB80-402C-408E2F80A8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209" y="1482868"/>
            <a:ext cx="2918727" cy="3891635"/>
          </a:xfrm>
          <a:prstGeom prst="rect">
            <a:avLst/>
          </a:prstGeom>
        </p:spPr>
      </p:pic>
      <p:pic>
        <p:nvPicPr>
          <p:cNvPr id="17" name="Image 16" descr="Une image contenant habits, chaussures, personne, homme&#10;&#10;Le contenu généré par l’IA peut être incorrect.">
            <a:extLst>
              <a:ext uri="{FF2B5EF4-FFF2-40B4-BE49-F238E27FC236}">
                <a16:creationId xmlns:a16="http://schemas.microsoft.com/office/drawing/2014/main" id="{F6D82BFE-D974-4E01-5FE3-B33AA6740C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400" y="4040071"/>
            <a:ext cx="2855733" cy="214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42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B8C1D2-4E46-A3BB-96C6-D429CF6E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570" y="145901"/>
            <a:ext cx="8911687" cy="1214871"/>
          </a:xfrm>
        </p:spPr>
        <p:txBody>
          <a:bodyPr/>
          <a:lstStyle/>
          <a:p>
            <a:pPr algn="r"/>
            <a:r>
              <a:rPr lang="fr-FR" b="1" dirty="0">
                <a:solidFill>
                  <a:srgbClr val="0070C0"/>
                </a:solidFill>
                <a:latin typeface="Algerian" panose="04020705040A02060702" pitchFamily="82" charset="0"/>
              </a:rPr>
              <a:t>Sorties</a:t>
            </a:r>
            <a:r>
              <a:rPr lang="en-US" b="1" dirty="0">
                <a:solidFill>
                  <a:srgbClr val="0070C0"/>
                </a:solidFill>
                <a:latin typeface="Algerian" panose="04020705040A02060702" pitchFamily="82" charset="0"/>
              </a:rPr>
              <a:t> 2025 ARTA SUD Fort de Brégançon  </a:t>
            </a:r>
            <a:r>
              <a:rPr lang="en-US" sz="2800" b="1" dirty="0">
                <a:solidFill>
                  <a:schemeClr val="tx1"/>
                </a:solidFill>
                <a:latin typeface="Algerian" panose="04020705040A02060702" pitchFamily="82" charset="0"/>
              </a:rPr>
              <a:t>(20 personnes)</a:t>
            </a:r>
            <a:endParaRPr lang="fr-FR" sz="28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4148509-CD08-D48A-EC3D-13CAB4F3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EC4F55-48D1-AA52-35CD-BF9095EA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B78B71-B787-556C-70E9-2B1BE83A7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398AD94-956F-61D6-3368-269994B059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537" y="1682351"/>
            <a:ext cx="5961090" cy="18699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B071238-A991-9958-D998-F35435BA28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164" y="1256706"/>
            <a:ext cx="5378836" cy="301570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8F157AF-8A11-E5E2-5D18-30E34ED107A0}"/>
              </a:ext>
            </a:extLst>
          </p:cNvPr>
          <p:cNvSpPr txBox="1"/>
          <p:nvPr/>
        </p:nvSpPr>
        <p:spPr>
          <a:xfrm>
            <a:off x="993815" y="1409923"/>
            <a:ext cx="60946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Photos extraites du site du site de l’office de Tourisme de Bormes les Mimosas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A3E673E-CB06-D394-160D-53AC68E692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3678" y="3661306"/>
            <a:ext cx="4538949" cy="30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21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716F65-E68E-CFE6-14CF-F3B23234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924" y="266034"/>
            <a:ext cx="8911687" cy="101419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  <a:latin typeface="Algerian" panose="04020705040A02060702" pitchFamily="82" charset="0"/>
              </a:rPr>
              <a:t>CROISIERE FLUVIALE SUR LE DOURO du 2 au 9JuIN 2025 </a:t>
            </a:r>
            <a:r>
              <a:rPr lang="fr-FR" sz="2700" b="1" dirty="0">
                <a:solidFill>
                  <a:schemeClr val="tx1"/>
                </a:solidFill>
                <a:latin typeface="+mn-lt"/>
              </a:rPr>
              <a:t>(</a:t>
            </a:r>
            <a:r>
              <a:rPr lang="fr-FR" sz="2700" b="1" dirty="0"/>
              <a:t>32 Artayais/ses)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BBA929C-ECF2-97C6-7F78-5310D1A8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158FCF-DBC2-2AE1-726C-E97A8C8C2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12C83C-3808-A4EB-9655-BF19C6F0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28</a:t>
            </a:fld>
            <a:endParaRPr lang="fr-FR" dirty="0"/>
          </a:p>
        </p:txBody>
      </p:sp>
      <p:pic>
        <p:nvPicPr>
          <p:cNvPr id="8" name="Espace réservé du contenu 7" descr="Une image contenant habits, personne, plein air, arbre&#10;&#10;Le contenu généré par l’IA peut être incorrect.">
            <a:extLst>
              <a:ext uri="{FF2B5EF4-FFF2-40B4-BE49-F238E27FC236}">
                <a16:creationId xmlns:a16="http://schemas.microsoft.com/office/drawing/2014/main" id="{2B4DB215-128C-5DF3-301F-8C396F658E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1" y="1638300"/>
            <a:ext cx="5001760" cy="2448970"/>
          </a:xfrm>
        </p:spPr>
      </p:pic>
      <p:pic>
        <p:nvPicPr>
          <p:cNvPr id="10" name="Image 9" descr="Une image contenant plein air, transport, ciel, eau&#10;&#10;Le contenu généré par l’IA peut être incorrect.">
            <a:extLst>
              <a:ext uri="{FF2B5EF4-FFF2-40B4-BE49-F238E27FC236}">
                <a16:creationId xmlns:a16="http://schemas.microsoft.com/office/drawing/2014/main" id="{55B92219-CFE8-6221-90D5-8E1FA8D762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391" y="914400"/>
            <a:ext cx="4422525" cy="1948385"/>
          </a:xfrm>
          <a:prstGeom prst="rect">
            <a:avLst/>
          </a:prstGeom>
        </p:spPr>
      </p:pic>
      <p:pic>
        <p:nvPicPr>
          <p:cNvPr id="12" name="Image 11" descr="Une image contenant montagne, herbe, eau, plein air&#10;&#10;Le contenu généré par l’IA peut être incorrect.">
            <a:extLst>
              <a:ext uri="{FF2B5EF4-FFF2-40B4-BE49-F238E27FC236}">
                <a16:creationId xmlns:a16="http://schemas.microsoft.com/office/drawing/2014/main" id="{BF4DF6B8-FDC0-E22C-A1F6-7FBBE67EDB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468" y="2991667"/>
            <a:ext cx="2856474" cy="1919656"/>
          </a:xfrm>
          <a:prstGeom prst="rect">
            <a:avLst/>
          </a:prstGeom>
        </p:spPr>
      </p:pic>
      <p:pic>
        <p:nvPicPr>
          <p:cNvPr id="14" name="Image 13" descr="Une image contenant plantation, terrasse, herbe, plante&#10;&#10;Le contenu généré par l’IA peut être incorrect.">
            <a:extLst>
              <a:ext uri="{FF2B5EF4-FFF2-40B4-BE49-F238E27FC236}">
                <a16:creationId xmlns:a16="http://schemas.microsoft.com/office/drawing/2014/main" id="{684BB812-E998-A739-8478-084C52659D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3811" y="2936854"/>
            <a:ext cx="3220962" cy="2164605"/>
          </a:xfrm>
          <a:prstGeom prst="rect">
            <a:avLst/>
          </a:prstGeom>
        </p:spPr>
      </p:pic>
      <p:pic>
        <p:nvPicPr>
          <p:cNvPr id="16" name="Image 15" descr="Une image contenant plein air, barrage, scène, ciel&#10;&#10;Le contenu généré par l’IA peut être incorrect.">
            <a:extLst>
              <a:ext uri="{FF2B5EF4-FFF2-40B4-BE49-F238E27FC236}">
                <a16:creationId xmlns:a16="http://schemas.microsoft.com/office/drawing/2014/main" id="{562A5611-6EE5-EC94-E4BB-C2F542CB7C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62" y="4195820"/>
            <a:ext cx="2841143" cy="1698794"/>
          </a:xfrm>
          <a:prstGeom prst="rect">
            <a:avLst/>
          </a:prstGeom>
        </p:spPr>
      </p:pic>
      <p:pic>
        <p:nvPicPr>
          <p:cNvPr id="18" name="Image 17" descr="Une image contenant habits, personne, chaussures, homme&#10;&#10;Le contenu généré par l’IA peut être incorrect.">
            <a:extLst>
              <a:ext uri="{FF2B5EF4-FFF2-40B4-BE49-F238E27FC236}">
                <a16:creationId xmlns:a16="http://schemas.microsoft.com/office/drawing/2014/main" id="{93691A1F-4DD7-0DB3-334F-C4FE231CC5A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318" y="4195820"/>
            <a:ext cx="1780032" cy="2648712"/>
          </a:xfrm>
          <a:prstGeom prst="rect">
            <a:avLst/>
          </a:prstGeom>
        </p:spPr>
      </p:pic>
      <p:pic>
        <p:nvPicPr>
          <p:cNvPr id="20" name="Image 19" descr="Une image contenant plein air, ciel, montagne, bâtiment&#10;&#10;Le contenu généré par l’IA peut être incorrect.">
            <a:extLst>
              <a:ext uri="{FF2B5EF4-FFF2-40B4-BE49-F238E27FC236}">
                <a16:creationId xmlns:a16="http://schemas.microsoft.com/office/drawing/2014/main" id="{CAE42860-7D1A-9770-8D0A-B3F76917FA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411" y="5101460"/>
            <a:ext cx="2648712" cy="156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58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1514A-C6A0-D7F2-7AC0-8CAD9829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424" y="217710"/>
            <a:ext cx="8911687" cy="128089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Algerian" panose="04020705040A02060702" pitchFamily="82" charset="0"/>
              </a:rPr>
              <a:t>CROISIERE FLUVIALE SUR LE DOURO du 2 au 9JuIN 2025</a:t>
            </a:r>
            <a:endParaRPr lang="fr-FR" sz="32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7A04C28-E335-BBD1-1276-80A1C379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73EBDC-D222-EDB5-EBC8-799A471F1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83A900-1CF0-A2EB-9A33-C2901C31B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29</a:t>
            </a:fld>
            <a:endParaRPr lang="fr-FR" dirty="0"/>
          </a:p>
        </p:txBody>
      </p:sp>
      <p:pic>
        <p:nvPicPr>
          <p:cNvPr id="8" name="Espace réservé du contenu 7" descr="Une image contenant plein air, eau, ciel, bateau&#10;&#10;Le contenu généré par l’IA peut être incorrect.">
            <a:extLst>
              <a:ext uri="{FF2B5EF4-FFF2-40B4-BE49-F238E27FC236}">
                <a16:creationId xmlns:a16="http://schemas.microsoft.com/office/drawing/2014/main" id="{76924072-F69D-B8C4-BCC5-C8FDC44DD32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825" y="1319124"/>
            <a:ext cx="3993495" cy="2683776"/>
          </a:xfrm>
        </p:spPr>
      </p:pic>
      <p:pic>
        <p:nvPicPr>
          <p:cNvPr id="10" name="Image 9" descr="Une image contenant texte, art, peinture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B527B29D-C070-A792-9042-BC3AAD70A9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487" y="4106107"/>
            <a:ext cx="3061783" cy="2055285"/>
          </a:xfrm>
          <a:prstGeom prst="rect">
            <a:avLst/>
          </a:prstGeom>
        </p:spPr>
      </p:pic>
      <p:pic>
        <p:nvPicPr>
          <p:cNvPr id="12" name="Image 11" descr="Une image contenant texte, intérieur, nourriture&#10;&#10;Le contenu généré par l’IA peut être incorrect.">
            <a:extLst>
              <a:ext uri="{FF2B5EF4-FFF2-40B4-BE49-F238E27FC236}">
                <a16:creationId xmlns:a16="http://schemas.microsoft.com/office/drawing/2014/main" id="{93D3CC64-E298-B12E-30AF-FADEF739DD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589" y="4106107"/>
            <a:ext cx="4249650" cy="2055285"/>
          </a:xfrm>
          <a:prstGeom prst="rect">
            <a:avLst/>
          </a:prstGeom>
        </p:spPr>
      </p:pic>
      <p:pic>
        <p:nvPicPr>
          <p:cNvPr id="16" name="Image 15" descr="Une image contenant plein air, nature, ciel, arbre&#10;&#10;Le contenu généré par l’IA peut être incorrect.">
            <a:extLst>
              <a:ext uri="{FF2B5EF4-FFF2-40B4-BE49-F238E27FC236}">
                <a16:creationId xmlns:a16="http://schemas.microsoft.com/office/drawing/2014/main" id="{E473728C-BD39-0926-6818-46B5353B9C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1" y="1162056"/>
            <a:ext cx="4152816" cy="278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8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0A7B8C-1674-2D1A-0636-5752E91A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68432"/>
            <a:ext cx="8911687" cy="774384"/>
          </a:xfrm>
        </p:spPr>
        <p:txBody>
          <a:bodyPr/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Rapport</a:t>
            </a:r>
            <a:r>
              <a:rPr lang="fr-FR" dirty="0"/>
              <a:t> 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Moral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B9678A-469A-7797-B749-E2BA4625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CEE85D-4C0E-B79A-34A0-3F073F237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1B05BF-A6BD-6A2F-BF0E-E0940365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3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3462A1-51F0-10E9-DFDD-4BA9AD731C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89213" y="1306287"/>
            <a:ext cx="8918683" cy="4302578"/>
          </a:xfrm>
        </p:spPr>
        <p:txBody>
          <a:bodyPr>
            <a:normAutofit/>
          </a:bodyPr>
          <a:lstStyle/>
          <a:p>
            <a:r>
              <a:rPr lang="fr-FR" sz="3200" b="1" dirty="0"/>
              <a:t>Activités 2025</a:t>
            </a:r>
          </a:p>
          <a:p>
            <a:r>
              <a:rPr lang="fr-FR" sz="3200" b="1" dirty="0"/>
              <a:t>Prévisions 2026-2027</a:t>
            </a:r>
          </a:p>
          <a:p>
            <a:r>
              <a:rPr lang="fr-FR" sz="3200" b="1" dirty="0"/>
              <a:t>Adhésions</a:t>
            </a:r>
          </a:p>
          <a:p>
            <a:r>
              <a:rPr lang="fr-FR" sz="3200" b="1" dirty="0"/>
              <a:t>L’Artayais (Numéro101), site Web</a:t>
            </a:r>
          </a:p>
          <a:p>
            <a:r>
              <a:rPr lang="fr-FR" sz="3200" b="1" dirty="0"/>
              <a:t>Vœux</a:t>
            </a:r>
          </a:p>
          <a:p>
            <a:pPr marL="0" indent="0" algn="r">
              <a:buNone/>
            </a:pPr>
            <a:r>
              <a:rPr lang="fr-FR" dirty="0"/>
              <a:t>Yves Lecourtois</a:t>
            </a:r>
          </a:p>
        </p:txBody>
      </p:sp>
    </p:spTree>
    <p:extLst>
      <p:ext uri="{BB962C8B-B14F-4D97-AF65-F5344CB8AC3E}">
        <p14:creationId xmlns:p14="http://schemas.microsoft.com/office/powerpoint/2010/main" val="2302144324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927A33-F8EA-25FE-A4BB-B5CAF4FDD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117" y="107671"/>
            <a:ext cx="8308405" cy="1001833"/>
          </a:xfrm>
        </p:spPr>
        <p:txBody>
          <a:bodyPr>
            <a:normAutofit fontScale="90000"/>
          </a:bodyPr>
          <a:lstStyle/>
          <a:p>
            <a:pPr algn="r"/>
            <a:r>
              <a:rPr lang="fr-FR" b="1" dirty="0">
                <a:solidFill>
                  <a:srgbClr val="0070C0"/>
                </a:solidFill>
                <a:latin typeface="Algerian" panose="04020705040A02060702" pitchFamily="82" charset="0"/>
              </a:rPr>
              <a:t>VOYAGE en VAL de LOIRE </a:t>
            </a:r>
            <a:r>
              <a:rPr lang="fr-FR" sz="27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(8 Artayais Nordistes, 29 Sudistes)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EB0029-F5AF-E7AA-EB15-D2FF6B8D7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DE3FA6-578D-5866-BB77-FBC80417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78629E-7E8A-70B4-E4F3-A21C95C2F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>
                <a:solidFill>
                  <a:srgbClr val="6AAC91">
                    <a:lumMod val="75000"/>
                  </a:srgbClr>
                </a:solidFill>
              </a:rPr>
              <a:pPr/>
              <a:t>30</a:t>
            </a:fld>
            <a:endParaRPr lang="fr-FR" dirty="0">
              <a:solidFill>
                <a:srgbClr val="6AAC91">
                  <a:lumMod val="75000"/>
                </a:srgbClr>
              </a:solidFill>
            </a:endParaRPr>
          </a:p>
        </p:txBody>
      </p:sp>
      <p:pic>
        <p:nvPicPr>
          <p:cNvPr id="7" name="Image 6" descr="Une image contenant plein air, ciel, bâtiment, château&#10;&#10;Le contenu généré par l’IA peut être incorrect.">
            <a:extLst>
              <a:ext uri="{FF2B5EF4-FFF2-40B4-BE49-F238E27FC236}">
                <a16:creationId xmlns:a16="http://schemas.microsoft.com/office/drawing/2014/main" id="{DDE7C849-A0C6-3E84-04D2-84D2C20F2B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52" y="1322002"/>
            <a:ext cx="4712720" cy="3016725"/>
          </a:xfrm>
          <a:prstGeom prst="rect">
            <a:avLst/>
          </a:prstGeom>
        </p:spPr>
      </p:pic>
      <p:pic>
        <p:nvPicPr>
          <p:cNvPr id="64" name="Image 63" descr="Une image contenant bâtiment, intérieur, propriété, escaliers&#10;&#10;Le contenu généré par l’IA peut être incorrect.">
            <a:extLst>
              <a:ext uri="{FF2B5EF4-FFF2-40B4-BE49-F238E27FC236}">
                <a16:creationId xmlns:a16="http://schemas.microsoft.com/office/drawing/2014/main" id="{0AB2FB37-3F9A-8E8C-D7D2-1C8F91476C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321" y="1206175"/>
            <a:ext cx="2787829" cy="1873524"/>
          </a:xfrm>
          <a:prstGeom prst="rect">
            <a:avLst/>
          </a:prstGeom>
        </p:spPr>
      </p:pic>
      <p:pic>
        <p:nvPicPr>
          <p:cNvPr id="66" name="Image 65" descr="Une image contenant plein air, bâtiment, ciel, château&#10;&#10;Le contenu généré par l’IA peut être incorrect.">
            <a:extLst>
              <a:ext uri="{FF2B5EF4-FFF2-40B4-BE49-F238E27FC236}">
                <a16:creationId xmlns:a16="http://schemas.microsoft.com/office/drawing/2014/main" id="{A38D94A5-5AB7-43F1-9A5B-42B14B4F0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954" y="1059513"/>
            <a:ext cx="3312439" cy="2226081"/>
          </a:xfrm>
          <a:prstGeom prst="rect">
            <a:avLst/>
          </a:prstGeom>
        </p:spPr>
      </p:pic>
      <p:pic>
        <p:nvPicPr>
          <p:cNvPr id="68" name="Image 67" descr="Une image contenant plein air, bâtiment, ciel, nuage&#10;&#10;Le contenu généré par l’IA peut être incorrect.">
            <a:extLst>
              <a:ext uri="{FF2B5EF4-FFF2-40B4-BE49-F238E27FC236}">
                <a16:creationId xmlns:a16="http://schemas.microsoft.com/office/drawing/2014/main" id="{66A515B0-5D1A-BCB3-0F41-FBA7F0EFC9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52" y="4415008"/>
            <a:ext cx="3154120" cy="2367300"/>
          </a:xfrm>
          <a:prstGeom prst="rect">
            <a:avLst/>
          </a:prstGeom>
        </p:spPr>
      </p:pic>
      <p:pic>
        <p:nvPicPr>
          <p:cNvPr id="70" name="Image 69" descr="Une image contenant plein air, bâtiment, ciel, plante&#10;&#10;Le contenu généré par l’IA peut être incorrect.">
            <a:extLst>
              <a:ext uri="{FF2B5EF4-FFF2-40B4-BE49-F238E27FC236}">
                <a16:creationId xmlns:a16="http://schemas.microsoft.com/office/drawing/2014/main" id="{19A4D816-CE1F-1A6E-CB63-9C5AAE94C0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108" y="3872538"/>
            <a:ext cx="2810256" cy="2109216"/>
          </a:xfrm>
          <a:prstGeom prst="rect">
            <a:avLst/>
          </a:prstGeom>
        </p:spPr>
      </p:pic>
      <p:pic>
        <p:nvPicPr>
          <p:cNvPr id="73" name="Image 72" descr="Une image contenant mammifère, panda, plein air, zoo&#10;&#10;Le contenu généré par l’IA peut être incorrect.">
            <a:extLst>
              <a:ext uri="{FF2B5EF4-FFF2-40B4-BE49-F238E27FC236}">
                <a16:creationId xmlns:a16="http://schemas.microsoft.com/office/drawing/2014/main" id="{4AA84353-9C9A-998A-4A01-46A07A521E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320" y="3379748"/>
            <a:ext cx="1951504" cy="2602006"/>
          </a:xfrm>
          <a:prstGeom prst="rect">
            <a:avLst/>
          </a:prstGeom>
        </p:spPr>
      </p:pic>
      <p:pic>
        <p:nvPicPr>
          <p:cNvPr id="77" name="Image 76" descr="Une image contenant mammifère, reptile, serpent, Reptile à écailles&#10;&#10;Le contenu généré par l’IA peut être incorrect.">
            <a:extLst>
              <a:ext uri="{FF2B5EF4-FFF2-40B4-BE49-F238E27FC236}">
                <a16:creationId xmlns:a16="http://schemas.microsoft.com/office/drawing/2014/main" id="{D1B31038-E4B0-E750-D912-FE60C10BC16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791" y="4532068"/>
            <a:ext cx="2514600" cy="19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4865F2-ADBF-0273-0853-399A8AE59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476" y="484410"/>
            <a:ext cx="8911687" cy="774384"/>
          </a:xfrm>
        </p:spPr>
        <p:txBody>
          <a:bodyPr>
            <a:normAutofit/>
          </a:bodyPr>
          <a:lstStyle/>
          <a:p>
            <a:pPr algn="r"/>
            <a:r>
              <a:rPr lang="fr-FR" sz="3200" b="1" dirty="0">
                <a:solidFill>
                  <a:srgbClr val="0070C0"/>
                </a:solidFill>
                <a:latin typeface="Algerian" panose="04020705040A02060702" pitchFamily="82" charset="0"/>
              </a:rPr>
              <a:t>VOYAGE en VAL de LOIRE</a:t>
            </a:r>
            <a:endParaRPr lang="fr-FR" sz="32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420A62-B839-7F8A-1C80-34AB0DAD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BB5D4E-A77C-1430-5FB6-DB1ABF89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36E324-6041-7051-C004-7D16C617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31</a:t>
            </a:fld>
            <a:endParaRPr lang="fr-FR" dirty="0"/>
          </a:p>
        </p:txBody>
      </p:sp>
      <p:pic>
        <p:nvPicPr>
          <p:cNvPr id="16" name="Espace réservé du contenu 15" descr="Une image contenant plein air, bâtiment, nuage, ciel&#10;&#10;Le contenu généré par l’IA peut être incorrect.">
            <a:extLst>
              <a:ext uri="{FF2B5EF4-FFF2-40B4-BE49-F238E27FC236}">
                <a16:creationId xmlns:a16="http://schemas.microsoft.com/office/drawing/2014/main" id="{4F4EE6F6-B86A-6E34-A11E-7DA57DBAAF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933" y="1174284"/>
            <a:ext cx="2933867" cy="2201992"/>
          </a:xfrm>
        </p:spPr>
      </p:pic>
      <p:pic>
        <p:nvPicPr>
          <p:cNvPr id="18" name="Image 17" descr="Une image contenant plein air, bâtiment, ciel, plante&#10;&#10;Le contenu généré par l’IA peut être incorrect.">
            <a:extLst>
              <a:ext uri="{FF2B5EF4-FFF2-40B4-BE49-F238E27FC236}">
                <a16:creationId xmlns:a16="http://schemas.microsoft.com/office/drawing/2014/main" id="{A552900A-67B1-EAF6-8578-D575D9B6C7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896" y="1053194"/>
            <a:ext cx="3289299" cy="2210530"/>
          </a:xfrm>
          <a:prstGeom prst="rect">
            <a:avLst/>
          </a:prstGeom>
        </p:spPr>
      </p:pic>
      <p:pic>
        <p:nvPicPr>
          <p:cNvPr id="22" name="Image 21" descr="Une image contenant plein air, arbre, bâtiment, ciel&#10;&#10;Le contenu généré par l’IA peut être incorrect.">
            <a:extLst>
              <a:ext uri="{FF2B5EF4-FFF2-40B4-BE49-F238E27FC236}">
                <a16:creationId xmlns:a16="http://schemas.microsoft.com/office/drawing/2014/main" id="{18A2C238-0B82-5B66-BDCF-FEE6C153AC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7786" y="977099"/>
            <a:ext cx="3050091" cy="2286624"/>
          </a:xfrm>
          <a:prstGeom prst="rect">
            <a:avLst/>
          </a:prstGeom>
        </p:spPr>
      </p:pic>
      <p:pic>
        <p:nvPicPr>
          <p:cNvPr id="24" name="Image 23" descr="Une image contenant chaussures, personne, sol, hiver&#10;&#10;Le contenu généré par l’IA peut être incorrect.">
            <a:extLst>
              <a:ext uri="{FF2B5EF4-FFF2-40B4-BE49-F238E27FC236}">
                <a16:creationId xmlns:a16="http://schemas.microsoft.com/office/drawing/2014/main" id="{27F70B4A-B64A-98A7-33FB-ED1EA79130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63" y="3481724"/>
            <a:ext cx="1780032" cy="2648712"/>
          </a:xfrm>
          <a:prstGeom prst="rect">
            <a:avLst/>
          </a:prstGeom>
        </p:spPr>
      </p:pic>
      <p:pic>
        <p:nvPicPr>
          <p:cNvPr id="26" name="Image 25" descr="Une image contenant Véhicule terrestre, véhicule, roue, pneu&#10;&#10;Le contenu généré par l’IA peut être incorrect.">
            <a:extLst>
              <a:ext uri="{FF2B5EF4-FFF2-40B4-BE49-F238E27FC236}">
                <a16:creationId xmlns:a16="http://schemas.microsoft.com/office/drawing/2014/main" id="{C17C7FE2-E463-57C3-AD42-0431651EC6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990" y="3700815"/>
            <a:ext cx="3455824" cy="2322441"/>
          </a:xfrm>
          <a:prstGeom prst="rect">
            <a:avLst/>
          </a:prstGeom>
        </p:spPr>
      </p:pic>
      <p:pic>
        <p:nvPicPr>
          <p:cNvPr id="28" name="Image 27" descr="Une image contenant intérieur, roue, véhicule, voiture&#10;&#10;Le contenu généré par l’IA peut être incorrect.">
            <a:extLst>
              <a:ext uri="{FF2B5EF4-FFF2-40B4-BE49-F238E27FC236}">
                <a16:creationId xmlns:a16="http://schemas.microsoft.com/office/drawing/2014/main" id="{6D6B99E2-8B28-3AAB-24F6-3AF20D9B066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215" y="3728169"/>
            <a:ext cx="3402527" cy="228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87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>
                <a:solidFill>
                  <a:srgbClr val="6AAC91">
                    <a:lumMod val="75000"/>
                  </a:srgbClr>
                </a:solidFill>
              </a:rPr>
              <a:pPr/>
              <a:t>32</a:t>
            </a:fld>
            <a:endParaRPr lang="fr-FR" dirty="0">
              <a:solidFill>
                <a:srgbClr val="6AAC91">
                  <a:lumMod val="75000"/>
                </a:srgbClr>
              </a:solidFill>
            </a:endParaRP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B38BAFE2-5653-BE8B-7700-37AB51541B8A}"/>
              </a:ext>
            </a:extLst>
          </p:cNvPr>
          <p:cNvSpPr txBox="1">
            <a:spLocks/>
          </p:cNvSpPr>
          <p:nvPr/>
        </p:nvSpPr>
        <p:spPr>
          <a:xfrm>
            <a:off x="2567609" y="1468348"/>
            <a:ext cx="8655712" cy="46969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3719" y="6165305"/>
            <a:ext cx="26273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9A5DF047-3F37-9C9D-188E-1B63C1BF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895" y="151691"/>
            <a:ext cx="10032497" cy="956292"/>
          </a:xfrm>
        </p:spPr>
        <p:txBody>
          <a:bodyPr>
            <a:normAutofit fontScale="90000"/>
          </a:bodyPr>
          <a:lstStyle/>
          <a:p>
            <a:r>
              <a:rPr lang="fr-FR" b="1" kern="0" dirty="0">
                <a:solidFill>
                  <a:srgbClr val="0070C0"/>
                </a:solidFill>
                <a:latin typeface="Algerian" panose="04020705040A02060702" pitchFamily="82" charset="0"/>
              </a:rPr>
              <a:t>ACTIVITES PREVUES en 2026 : Sorties </a:t>
            </a:r>
            <a:r>
              <a:rPr lang="en-US" b="1" dirty="0">
                <a:solidFill>
                  <a:srgbClr val="0070C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ARTA NORD</a:t>
            </a:r>
            <a:r>
              <a:rPr lang="fr-FR" b="1" kern="0" dirty="0">
                <a:solidFill>
                  <a:srgbClr val="0070C0"/>
                </a:solidFill>
                <a:latin typeface="Algerian" panose="04020705040A02060702" pitchFamily="82" charset="0"/>
              </a:rPr>
              <a:t/>
            </a:r>
            <a:br>
              <a:rPr lang="fr-FR" b="1" kern="0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6FB6FDC-BDC5-89E8-F37B-2A93AC4A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20D0EA2-30E2-DEBB-513F-36553282C666}"/>
              </a:ext>
            </a:extLst>
          </p:cNvPr>
          <p:cNvSpPr txBox="1"/>
          <p:nvPr/>
        </p:nvSpPr>
        <p:spPr>
          <a:xfrm>
            <a:off x="1943100" y="1132718"/>
            <a:ext cx="91059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1er semestre</a:t>
            </a:r>
          </a:p>
          <a:p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20 Janvier,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Galette : </a:t>
            </a:r>
            <a:r>
              <a:rPr lang="fr-FR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l’ancienne Mairie de Saint Rémy lès Chevreuse 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Janvier, Sortie Val de Grâce,</a:t>
            </a:r>
            <a:endParaRPr lang="fr-FR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Vœux en janvier : Président de TA à Saclay,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Sortie en février: visite guidée du Palais </a:t>
            </a:r>
            <a:r>
              <a:rPr lang="fr-FR" sz="3200" b="1" dirty="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I</a:t>
            </a:r>
            <a:r>
              <a:rPr lang="fr-FR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éna qui héberge le CESE au Trocadéro,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Sortie du 2 au 6 Juin : voyage en Savoie-Mont Blanc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1883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27FA83-0FAC-8B1D-FEE2-0DB22266A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894" y="357067"/>
            <a:ext cx="9921305" cy="798633"/>
          </a:xfrm>
        </p:spPr>
        <p:txBody>
          <a:bodyPr>
            <a:normAutofit fontScale="90000"/>
          </a:bodyPr>
          <a:lstStyle/>
          <a:p>
            <a:r>
              <a:rPr lang="fr-FR" b="1" kern="0" dirty="0">
                <a:solidFill>
                  <a:srgbClr val="0070C0"/>
                </a:solidFill>
                <a:latin typeface="Algerian" panose="04020705040A02060702" pitchFamily="82" charset="0"/>
              </a:rPr>
              <a:t>ACTIVITES PREVUES en 2026 : Sorties ARTA SUD </a:t>
            </a:r>
            <a:br>
              <a:rPr lang="fr-FR" b="1" kern="0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r>
              <a:rPr lang="fr-FR" b="1" kern="0" dirty="0">
                <a:solidFill>
                  <a:srgbClr val="0070C0"/>
                </a:solidFill>
              </a:rPr>
              <a:t/>
            </a:r>
            <a:br>
              <a:rPr lang="fr-FR" b="1" kern="0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4F4E7B-D159-2F16-430B-A6FABCBC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46ABD5-B0F8-0694-E3AB-D4F620E8F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635D8A-6BDD-64F0-9788-A790BF2C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33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A4FFCE-4EEA-C6A9-F6A8-24CA0B5BDA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02506" y="914895"/>
            <a:ext cx="10194079" cy="545097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5100" b="1" dirty="0">
                <a:solidFill>
                  <a:srgbClr val="000000"/>
                </a:solidFill>
                <a:latin typeface="Arial" panose="020B0604020202020204" pitchFamily="34" charset="0"/>
              </a:rPr>
              <a:t>Galette ARTA: Samedi 24Janvier</a:t>
            </a:r>
            <a:endParaRPr lang="fr-FR" sz="51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5100" b="1" dirty="0">
                <a:solidFill>
                  <a:srgbClr val="000000"/>
                </a:solidFill>
                <a:latin typeface="Arial" panose="020B0604020202020204" pitchFamily="34" charset="0"/>
              </a:rPr>
              <a:t>Visite Fort de Brégançon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5100" b="1" dirty="0">
                <a:solidFill>
                  <a:srgbClr val="000000"/>
                </a:solidFill>
                <a:latin typeface="Arial" panose="020B0604020202020204" pitchFamily="34" charset="0"/>
              </a:rPr>
              <a:t>Balade en Camargue en avril / mai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5100" b="1" dirty="0">
                <a:solidFill>
                  <a:srgbClr val="000000"/>
                </a:solidFill>
                <a:latin typeface="Arial" panose="020B0604020202020204" pitchFamily="34" charset="0"/>
              </a:rPr>
              <a:t>Paella le 11 juin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5100" b="1" dirty="0">
                <a:solidFill>
                  <a:srgbClr val="000000"/>
                </a:solidFill>
                <a:latin typeface="Arial" panose="020B0604020202020204" pitchFamily="34" charset="0"/>
              </a:rPr>
              <a:t>22 au 28 Septembre :Croisière sur l'Elbe et la Moldau sauvage </a:t>
            </a:r>
            <a:endParaRPr lang="fr-FR" sz="5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5100" b="1" dirty="0">
                <a:solidFill>
                  <a:srgbClr val="000000"/>
                </a:solidFill>
                <a:latin typeface="Arial" panose="020B0604020202020204" pitchFamily="34" charset="0"/>
              </a:rPr>
              <a:t>Randonnée dans Alpes de Haute Provence en octobre/novembre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5100" b="1" dirty="0">
                <a:solidFill>
                  <a:srgbClr val="000000"/>
                </a:solidFill>
                <a:latin typeface="Arial" panose="020B0604020202020204" pitchFamily="34" charset="0"/>
              </a:rPr>
              <a:t>Castagnade en novembre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5100" b="1" dirty="0">
                <a:solidFill>
                  <a:srgbClr val="000000"/>
                </a:solidFill>
                <a:latin typeface="Arial" panose="020B0604020202020204" pitchFamily="34" charset="0"/>
              </a:rPr>
              <a:t>Repas de fin d’année</a:t>
            </a:r>
            <a:endParaRPr lang="fr-FR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041315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3557" y="392066"/>
            <a:ext cx="8832963" cy="689954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  <a:latin typeface="Algerian" panose="04020705040A02060702" pitchFamily="82" charset="0"/>
              </a:rPr>
              <a:t>Le séjour en  savoie MONT-BLANC en 2026</a:t>
            </a:r>
            <a:r>
              <a:rPr lang="fr-FR" b="1" dirty="0">
                <a:solidFill>
                  <a:srgbClr val="0070C0"/>
                </a:solidFill>
                <a:latin typeface="Algerian" panose="04020705040A02060702" pitchFamily="82" charset="0"/>
              </a:rPr>
              <a:t/>
            </a:r>
            <a:br>
              <a:rPr lang="fr-FR" b="1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endParaRPr lang="fr-FR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>
                <a:solidFill>
                  <a:srgbClr val="6AAC91">
                    <a:lumMod val="75000"/>
                  </a:srgbClr>
                </a:solidFill>
              </a:rPr>
              <a:pPr/>
              <a:t>34</a:t>
            </a:fld>
            <a:endParaRPr lang="fr-FR" dirty="0">
              <a:solidFill>
                <a:srgbClr val="6AAC91">
                  <a:lumMod val="75000"/>
                </a:srgb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85424" y="1164134"/>
            <a:ext cx="556089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dirty="0"/>
              <a:t>-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Séjour du 2 au 6 juin 2026 à Morzine en Hôtel –club Le CRÊT 3***, situé en Haute Savoie,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- Coût d’un montant de l’ordre de 740 à 800€ tout compris,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- Transport en supplément par le train depuis Paris  jusqu’à  Lyon pour les Nordistes et en bus depuis AIX pour les Sudistes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F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719" y="3836020"/>
            <a:ext cx="3476625" cy="230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9479">
            <a:off x="8555074" y="1116776"/>
            <a:ext cx="2272006" cy="322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952757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88573F-6364-F9C6-C3C2-62577EDD1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664" y="282847"/>
            <a:ext cx="7786836" cy="644253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0070C0"/>
                </a:solidFill>
                <a:latin typeface="Algerian" panose="04020705040A02060702" pitchFamily="82" charset="0"/>
              </a:rPr>
              <a:t>Le séjour en  savoie MONT-BLANC en 2026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4F477F-E30E-1FFA-ADB6-4695E24B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CA06D2-9749-FD62-98F3-D70CC7B5A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B351C6-23A5-6DFB-5513-85B1B3B30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>
                <a:solidFill>
                  <a:srgbClr val="6AAC91">
                    <a:lumMod val="75000"/>
                  </a:srgbClr>
                </a:solidFill>
              </a:rPr>
              <a:pPr/>
              <a:t>35</a:t>
            </a:fld>
            <a:endParaRPr lang="fr-FR" dirty="0">
              <a:solidFill>
                <a:srgbClr val="6AAC91">
                  <a:lumMod val="75000"/>
                </a:srgbClr>
              </a:solidFill>
            </a:endParaRPr>
          </a:p>
        </p:txBody>
      </p:sp>
      <p:pic>
        <p:nvPicPr>
          <p:cNvPr id="8" name="Image 7" descr="C:\Users\Francis\AppData\Local\Temp\{C30E3195-E459-4E3C-B73A-5A7E07E2EC2B}.tmp">
            <a:extLst>
              <a:ext uri="{FF2B5EF4-FFF2-40B4-BE49-F238E27FC236}">
                <a16:creationId xmlns:a16="http://schemas.microsoft.com/office/drawing/2014/main" id="{30F4D16F-2C13-191C-4661-CAC7435F08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9237" y="1119256"/>
            <a:ext cx="3473931" cy="229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A407B02-9190-30CC-D750-816AE0A99C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5082" y="870192"/>
            <a:ext cx="3187577" cy="212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857EA95-9E15-E598-897F-7898660A2E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107" y="3630947"/>
            <a:ext cx="2851785" cy="21482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96DF395-C6F7-228A-5360-8DA1376850BB}"/>
              </a:ext>
            </a:extLst>
          </p:cNvPr>
          <p:cNvSpPr txBox="1"/>
          <p:nvPr/>
        </p:nvSpPr>
        <p:spPr>
          <a:xfrm>
            <a:off x="8043393" y="3245649"/>
            <a:ext cx="34645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Autorisation de l’Abbaye d’Hautecombe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8F91A20-02FB-C0EE-F8C2-FD8EF04B79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9809" y="3630947"/>
            <a:ext cx="3464503" cy="2303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F265771-26C0-D3A6-9A9D-6358A1F87CD6}"/>
              </a:ext>
            </a:extLst>
          </p:cNvPr>
          <p:cNvSpPr txBox="1"/>
          <p:nvPr/>
        </p:nvSpPr>
        <p:spPr>
          <a:xfrm>
            <a:off x="4928694" y="3327222"/>
            <a:ext cx="2851785" cy="34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@Compagnie des bateaux</a:t>
            </a:r>
            <a:endParaRPr lang="fr-F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8929442-56F4-1515-ECA7-AD75A995D4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63" y="4187754"/>
            <a:ext cx="4353900" cy="165659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435E009-F024-DA40-B534-CFFF7A116A86}"/>
              </a:ext>
            </a:extLst>
          </p:cNvPr>
          <p:cNvSpPr txBox="1"/>
          <p:nvPr/>
        </p:nvSpPr>
        <p:spPr>
          <a:xfrm>
            <a:off x="958759" y="3841569"/>
            <a:ext cx="1760272" cy="34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Accord F. Monnet</a:t>
            </a:r>
            <a:endParaRPr lang="fr-F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1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DF047-3F37-9C9D-188E-1B63C1BF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476" y="181506"/>
            <a:ext cx="8911687" cy="1431394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Algerian" panose="04020705040A02060702" pitchFamily="82" charset="0"/>
              </a:rPr>
              <a:t>CROISIERE FLUVIALE SUR L’ ELBE ET LA MOLDAU du 22 au 28 SEPTEMBRE 2026 </a:t>
            </a:r>
            <a:r>
              <a:rPr lang="fr-FR" sz="2700" b="1" dirty="0">
                <a:solidFill>
                  <a:schemeClr val="tx1"/>
                </a:solidFill>
              </a:rPr>
              <a:t>(</a:t>
            </a:r>
            <a:r>
              <a:rPr lang="fr-FR" sz="2700" b="1" dirty="0"/>
              <a:t>32 Artayais/ses)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2B08DC-B7AB-6EC3-400B-97A6CF061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761009-8918-8276-C5A4-8A2768EF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3A82C2-E287-63EB-DB28-F39C632F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36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8BAFE2-5653-BE8B-7700-37AB51541B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73317" y="1464099"/>
            <a:ext cx="8918683" cy="4369993"/>
          </a:xfrm>
        </p:spPr>
        <p:txBody>
          <a:bodyPr>
            <a:normAutofit/>
          </a:bodyPr>
          <a:lstStyle/>
          <a:p>
            <a:pPr marL="457200" lvl="1" indent="0" algn="r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Découverte de La Bohême avec navigation sur L’Elbe et La Moldau et visite de Prague, Dresde et châteaux.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fr-FR" sz="1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fr-FR" sz="1400" dirty="0"/>
          </a:p>
          <a:p>
            <a:pPr marL="457200" lvl="1" indent="0">
              <a:buNone/>
            </a:pPr>
            <a:endParaRPr lang="fr-FR" sz="1400" dirty="0"/>
          </a:p>
        </p:txBody>
      </p:sp>
      <p:pic>
        <p:nvPicPr>
          <p:cNvPr id="7" name="Espace réservé du contenu 7" descr="Une image contenant plein air, transport, eau, bateau">
            <a:extLst>
              <a:ext uri="{FF2B5EF4-FFF2-40B4-BE49-F238E27FC236}">
                <a16:creationId xmlns:a16="http://schemas.microsoft.com/office/drawing/2014/main" id="{E2F9716B-E2F5-266E-5610-96C7011BCF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92" y="2561804"/>
            <a:ext cx="6051620" cy="16553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39ED4E1-6228-605D-B556-7BD329FD4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899" y="2957846"/>
            <a:ext cx="4333544" cy="287624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E498BBF-F909-ADD0-C7F0-227DDB56D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55" y="4393041"/>
            <a:ext cx="2725947" cy="1811547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F3B14C8-9C45-EFB4-DACE-16DBA6059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792" y="4260875"/>
            <a:ext cx="2928527" cy="19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63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B1DDE5-76B8-3932-1781-B9974A9F7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476" y="411717"/>
            <a:ext cx="8911687" cy="774384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  <a:latin typeface="Algerian" panose="04020705040A02060702" pitchFamily="82" charset="0"/>
              </a:rPr>
              <a:t>PREVISIONS VOYAGES en 2027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0065CF-D885-89E7-5EA2-0B463DC3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7CBDF9-9292-1009-F5C8-09B7964F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B28B6F-2ABC-0441-79CD-42A66621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37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4EDCD6-5C03-7DC6-DA78-EA9045B94F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818" y="1035621"/>
            <a:ext cx="9669001" cy="528001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1 er semestre 2027, départ Pertuis en autocar, TGV pour Nordistes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Bordelais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Médoc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Arcachon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Gironde : dune du Pilat, LMJ 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2 ème semestre : croisière fluviale 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Venise et sa lagune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Andalousie</a:t>
            </a:r>
          </a:p>
          <a:p>
            <a:endParaRPr lang="fr-F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849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>
                <a:solidFill>
                  <a:srgbClr val="6AAC91">
                    <a:lumMod val="75000"/>
                  </a:srgbClr>
                </a:solidFill>
              </a:rPr>
              <a:pPr/>
              <a:t>38</a:t>
            </a:fld>
            <a:endParaRPr lang="fr-FR" dirty="0">
              <a:solidFill>
                <a:srgbClr val="6AAC91">
                  <a:lumMod val="75000"/>
                </a:srgbClr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FAAB940-5DA9-A98F-9FE6-1DC8DC81F713}"/>
              </a:ext>
            </a:extLst>
          </p:cNvPr>
          <p:cNvSpPr txBox="1">
            <a:spLocks/>
          </p:cNvSpPr>
          <p:nvPr/>
        </p:nvSpPr>
        <p:spPr>
          <a:xfrm>
            <a:off x="3468695" y="624110"/>
            <a:ext cx="6683765" cy="7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>
                <a:solidFill>
                  <a:srgbClr val="FF0000"/>
                </a:solidFill>
                <a:latin typeface="Algerian" panose="04020705040A02060702" pitchFamily="82" charset="0"/>
              </a:rPr>
              <a:t>SITE WEB  L’ARTAYAIS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29522" y="2062811"/>
            <a:ext cx="81229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3200" b="1" dirty="0">
                <a:solidFill>
                  <a:srgbClr val="0070C0"/>
                </a:solidFill>
              </a:rPr>
              <a:t>Pratiquer le site de l’ARTA</a:t>
            </a:r>
          </a:p>
          <a:p>
            <a:r>
              <a:rPr lang="fr-FR" sz="3200" b="1" dirty="0">
                <a:solidFill>
                  <a:srgbClr val="0070C0"/>
                </a:solidFill>
              </a:rPr>
              <a:t>		</a:t>
            </a:r>
            <a:r>
              <a:rPr lang="fr-FR" sz="4000" b="1" dirty="0">
                <a:solidFill>
                  <a:srgbClr val="0070C0"/>
                </a:solidFill>
                <a:hlinkClick r:id="rId2"/>
              </a:rPr>
              <a:t>https://arta.ovh</a:t>
            </a:r>
            <a:endParaRPr lang="fr-FR" sz="4000" b="1" dirty="0">
              <a:solidFill>
                <a:srgbClr val="0070C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fr-FR" sz="4000" b="1" dirty="0">
              <a:solidFill>
                <a:srgbClr val="0070C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fr-FR" sz="4000" b="1" dirty="0">
                <a:solidFill>
                  <a:srgbClr val="0070C0"/>
                </a:solidFill>
              </a:rPr>
              <a:t>Annuaire ARTA : </a:t>
            </a:r>
          </a:p>
          <a:p>
            <a:pPr algn="ctr"/>
            <a:r>
              <a:rPr lang="fr-FR" sz="4000" b="1" dirty="0">
                <a:solidFill>
                  <a:srgbClr val="FF0000"/>
                </a:solidFill>
              </a:rPr>
              <a:t>Il n’y aura plus de diffusion</a:t>
            </a:r>
          </a:p>
          <a:p>
            <a:endParaRPr lang="fr-FR" sz="3200" b="1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745" y="6093297"/>
            <a:ext cx="26273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D774CAA-5195-9AFC-57A6-9B09786BF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6163958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AAB940-5DA9-A98F-9FE6-1DC8DC81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003968"/>
          </a:xfrm>
        </p:spPr>
        <p:txBody>
          <a:bodyPr/>
          <a:lstStyle/>
          <a:p>
            <a:pPr algn="r"/>
            <a:r>
              <a:rPr lang="fr-FR" dirty="0">
                <a:solidFill>
                  <a:srgbClr val="FF0000"/>
                </a:solidFill>
                <a:latin typeface="Algerian" panose="04020705040A02060702" pitchFamily="82" charset="0"/>
              </a:rPr>
              <a:t>DIVERS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30B4FA-6685-D653-A5CA-667A9641E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1B786A-DA58-5A0C-B4C6-0CD3BDF9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FEC8DB-745A-9FE8-7B84-96161616C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39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7E5D37-C3B9-88BE-2AD7-638787454B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64620" y="1373414"/>
            <a:ext cx="8918683" cy="28369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4000" b="1" dirty="0"/>
              <a:t>Questions diverses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4000" b="1" dirty="0"/>
              <a:t>Conclusion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4000" b="1" dirty="0"/>
              <a:t>Bon appétit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0328026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0A7B8C-1674-2D1A-0636-5752E91A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74384"/>
          </a:xfrm>
        </p:spPr>
        <p:txBody>
          <a:bodyPr/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Rapport</a:t>
            </a:r>
            <a:r>
              <a:rPr lang="fr-FR" dirty="0"/>
              <a:t> 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Moral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B9678A-469A-7797-B749-E2BA4625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CEE85D-4C0E-B79A-34A0-3F073F237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1B05BF-A6BD-6A2F-BF0E-E0940365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4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2B744D0-EF73-0888-0FCE-6A9B620156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938" y="1237817"/>
            <a:ext cx="9754445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04570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E026C40-C94F-F647-4D92-3C1E31CAC0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597" y="80889"/>
            <a:ext cx="3111373" cy="613043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1C983FB-59F2-E001-EE14-889EDBC5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33772">
            <a:off x="5865645" y="1148269"/>
            <a:ext cx="2875248" cy="1638577"/>
          </a:xfrm>
        </p:spPr>
        <p:txBody>
          <a:bodyPr>
            <a:normAutofit/>
          </a:bodyPr>
          <a:lstStyle/>
          <a:p>
            <a:pPr algn="r"/>
            <a:r>
              <a:rPr lang="fr-FR" sz="7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ARTA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4614302-FD13-4D6E-82B4-AA47AB10A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1EE672-41A6-BEC5-8293-922454E5E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4EEADD-3C6A-69BA-797C-8C73C549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40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4C848C4-7DE3-0F40-6521-2CFD7AD8ED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34370" y="5338090"/>
            <a:ext cx="5276906" cy="612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600" b="1" dirty="0"/>
              <a:t>Bon appétit </a:t>
            </a:r>
            <a:endParaRPr lang="fr-FR" sz="3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030274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A2A808-E563-6591-F176-6A6D99E4B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906" y="228804"/>
            <a:ext cx="8911687" cy="789010"/>
          </a:xfrm>
        </p:spPr>
        <p:txBody>
          <a:bodyPr/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RESULTATS VOTE POUR LE CA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A2216C-C223-2DA4-8A70-1898516AD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1BCE9D-0BD8-59D7-3ED7-D263624A8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B3A16F-509B-75D5-8D80-CFCAA97C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D598C6F-45E4-0A67-9F8D-3B49B528E76A}"/>
              </a:ext>
            </a:extLst>
          </p:cNvPr>
          <p:cNvSpPr txBox="1"/>
          <p:nvPr/>
        </p:nvSpPr>
        <p:spPr>
          <a:xfrm>
            <a:off x="2277835" y="797510"/>
            <a:ext cx="9462407" cy="5332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latin typeface="Century Gothic" panose="020B0502020202020204" pitchFamily="34" charset="0"/>
              </a:rPr>
              <a:t>Elections de 8 membres dont 3 nouveaux :</a:t>
            </a:r>
          </a:p>
          <a:p>
            <a:endParaRPr lang="fr-FR" sz="2800" b="1" dirty="0">
              <a:latin typeface="Century Gothic" panose="020B0502020202020204" pitchFamily="34" charset="0"/>
            </a:endParaRPr>
          </a:p>
          <a:p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Participation</a:t>
            </a:r>
            <a:r>
              <a:rPr lang="fr-FR" sz="2800" b="1" dirty="0">
                <a:latin typeface="Century Gothic" panose="020B0502020202020204" pitchFamily="34" charset="0"/>
              </a:rPr>
              <a:t> de 75,7 % (74,2 % en 2023)</a:t>
            </a:r>
          </a:p>
          <a:p>
            <a:endParaRPr lang="fr-FR" sz="2800" b="1" dirty="0">
              <a:latin typeface="Century Gothic" panose="020B0502020202020204" pitchFamily="34" charset="0"/>
            </a:endParaRPr>
          </a:p>
          <a:p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Réélus : </a:t>
            </a:r>
          </a:p>
          <a:p>
            <a:pPr marL="0" indent="0">
              <a:buNone/>
            </a:pPr>
            <a:r>
              <a:rPr lang="fr-FR" sz="2800" b="1" dirty="0">
                <a:latin typeface="Century Gothic" panose="020B0502020202020204" pitchFamily="34" charset="0"/>
              </a:rPr>
              <a:t>ARTA Nord : Francis Audouin, Fabienne Coupez</a:t>
            </a:r>
          </a:p>
          <a:p>
            <a:pPr marL="0" indent="0" algn="ctr">
              <a:buNone/>
            </a:pPr>
            <a:r>
              <a:rPr lang="fr-FR" sz="2800" b="1" dirty="0">
                <a:latin typeface="Century Gothic" panose="020B0502020202020204" pitchFamily="34" charset="0"/>
              </a:rPr>
              <a:t>ARTA Sud : Dominique Dubois, Thimy Mercier- l’Abbé,           Jean-François Mouton</a:t>
            </a:r>
          </a:p>
          <a:p>
            <a:pPr marL="0" indent="0">
              <a:buNone/>
            </a:pPr>
            <a:endParaRPr lang="fr-FR" sz="2800" b="1" dirty="0">
              <a:latin typeface="Century Gothic" panose="020B0502020202020204" pitchFamily="34" charset="0"/>
            </a:endParaRPr>
          </a:p>
          <a:p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Nouveaux élus </a:t>
            </a:r>
          </a:p>
          <a:p>
            <a:pPr marL="0" indent="0">
              <a:buNone/>
            </a:pPr>
            <a:r>
              <a:rPr lang="fr-FR" sz="2800" b="1" dirty="0">
                <a:latin typeface="Century Gothic" panose="020B0502020202020204" pitchFamily="34" charset="0"/>
              </a:rPr>
              <a:t>ARTA Nord : Maxence Bock, Christian Marie</a:t>
            </a:r>
          </a:p>
          <a:p>
            <a:pPr marL="0" indent="0">
              <a:buNone/>
            </a:pPr>
            <a:r>
              <a:rPr lang="fr-FR" sz="2800" b="1" dirty="0">
                <a:latin typeface="Century Gothic" panose="020B0502020202020204" pitchFamily="34" charset="0"/>
              </a:rPr>
              <a:t>ARTA Sud : Jacqueline Levet.</a:t>
            </a:r>
          </a:p>
        </p:txBody>
      </p:sp>
    </p:spTree>
    <p:extLst>
      <p:ext uri="{BB962C8B-B14F-4D97-AF65-F5344CB8AC3E}">
        <p14:creationId xmlns:p14="http://schemas.microsoft.com/office/powerpoint/2010/main" val="26307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A9E329-DD6C-F5C1-6A94-D03E4B43E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922" y="187011"/>
            <a:ext cx="8911687" cy="1187587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>
                <a:solidFill>
                  <a:srgbClr val="0070C0"/>
                </a:solidFill>
                <a:latin typeface="Algerian" panose="04020705040A02060702" pitchFamily="82" charset="0"/>
              </a:rPr>
              <a:t>Les 30 ANS de TA/ AIX LES MILLES </a:t>
            </a:r>
            <a:br>
              <a:rPr lang="fr-FR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r>
              <a:rPr lang="fr-FR" sz="2800" dirty="0">
                <a:solidFill>
                  <a:schemeClr val="tx1"/>
                </a:solidFill>
                <a:latin typeface="Algerian" panose="04020705040A02060702" pitchFamily="82" charset="0"/>
              </a:rPr>
              <a:t>leS 19 et 20 juin 2025</a:t>
            </a:r>
            <a:r>
              <a:rPr lang="fr-FR" dirty="0">
                <a:solidFill>
                  <a:srgbClr val="0070C0"/>
                </a:solidFill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BBF398B-269D-7F18-F6A6-A8899BAE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6565AA-20FF-3346-C697-98F3F4BE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656C69-B35D-FE3A-6E62-262DCDA1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6</a:t>
            </a:fld>
            <a:endParaRPr lang="fr-FR" dirty="0"/>
          </a:p>
        </p:txBody>
      </p:sp>
      <p:pic>
        <p:nvPicPr>
          <p:cNvPr id="8" name="Espace réservé du contenu 7" descr="Une image contenant habits, ciel, plein air, homme&#10;&#10;Le contenu généré par l’IA peut être incorrect.">
            <a:extLst>
              <a:ext uri="{FF2B5EF4-FFF2-40B4-BE49-F238E27FC236}">
                <a16:creationId xmlns:a16="http://schemas.microsoft.com/office/drawing/2014/main" id="{F775AE9C-2C81-47E8-DA6C-4621531FCF0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010" y="1236397"/>
            <a:ext cx="4288337" cy="2858891"/>
          </a:xfrm>
        </p:spPr>
      </p:pic>
      <p:pic>
        <p:nvPicPr>
          <p:cNvPr id="10" name="Image 9" descr="Une image contenant plein air, ciel, nuit, Panneau d’affichage&#10;&#10;Le contenu généré par l’IA peut être incorrect.">
            <a:extLst>
              <a:ext uri="{FF2B5EF4-FFF2-40B4-BE49-F238E27FC236}">
                <a16:creationId xmlns:a16="http://schemas.microsoft.com/office/drawing/2014/main" id="{E5C16971-2F39-E15B-E20E-34F43BAB11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479" y="1374598"/>
            <a:ext cx="3613417" cy="2720691"/>
          </a:xfrm>
          <a:prstGeom prst="rect">
            <a:avLst/>
          </a:prstGeom>
        </p:spPr>
      </p:pic>
      <p:pic>
        <p:nvPicPr>
          <p:cNvPr id="12" name="Image 11" descr="Une image contenant laser, scène, violet, Magenta&#10;&#10;Le contenu généré par l’IA peut être incorrect.">
            <a:extLst>
              <a:ext uri="{FF2B5EF4-FFF2-40B4-BE49-F238E27FC236}">
                <a16:creationId xmlns:a16="http://schemas.microsoft.com/office/drawing/2014/main" id="{59326B62-50A0-0EE1-9397-C6FAC31589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979" y="3789098"/>
            <a:ext cx="4180122" cy="23499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3E9098F-6D1C-4E58-869B-935EA376DA06}"/>
              </a:ext>
            </a:extLst>
          </p:cNvPr>
          <p:cNvSpPr txBox="1"/>
          <p:nvPr/>
        </p:nvSpPr>
        <p:spPr>
          <a:xfrm>
            <a:off x="10319657" y="5388429"/>
            <a:ext cx="1148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Vote</a:t>
            </a:r>
          </a:p>
        </p:txBody>
      </p:sp>
    </p:spTree>
    <p:extLst>
      <p:ext uri="{BB962C8B-B14F-4D97-AF65-F5344CB8AC3E}">
        <p14:creationId xmlns:p14="http://schemas.microsoft.com/office/powerpoint/2010/main" val="233004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51E0F7-937F-ECCD-B964-BA014B204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Rapport Financier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CE3B1E-A90A-0E17-F30B-557683B1B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60A026-61C0-A221-83E0-92D456BD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8CE7FC-899C-B9C4-D784-8FBC6725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7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9C14DF5-2CE3-652D-42FD-475B5E6E95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86978" y="2010521"/>
            <a:ext cx="8918683" cy="3492207"/>
          </a:xfrm>
        </p:spPr>
        <p:txBody>
          <a:bodyPr>
            <a:normAutofit/>
          </a:bodyPr>
          <a:lstStyle/>
          <a:p>
            <a:r>
              <a:rPr lang="fr-FR" sz="3600" b="1" dirty="0"/>
              <a:t>Résultats Exercice 2025</a:t>
            </a:r>
          </a:p>
          <a:p>
            <a:r>
              <a:rPr lang="fr-FR" sz="3600" b="1" dirty="0"/>
              <a:t>Trésorerie</a:t>
            </a:r>
          </a:p>
          <a:p>
            <a:r>
              <a:rPr lang="fr-FR" sz="3600" b="1" dirty="0"/>
              <a:t>Montant cotisations 2026</a:t>
            </a:r>
          </a:p>
          <a:p>
            <a:r>
              <a:rPr lang="fr-FR" sz="3600" b="1" dirty="0"/>
              <a:t>Budget Prévisionnel 2026</a:t>
            </a:r>
          </a:p>
          <a:p>
            <a:endParaRPr lang="fr-FR" sz="1800" dirty="0"/>
          </a:p>
          <a:p>
            <a:pPr marL="0" indent="0" algn="r">
              <a:buNone/>
            </a:pPr>
            <a:r>
              <a:rPr lang="fr-FR" sz="1400" dirty="0"/>
              <a:t>Dominique DUBOIS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28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C1AEB3-06D4-C165-A124-DE95EF4B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0"/>
            <a:ext cx="8911687" cy="1280890"/>
          </a:xfrm>
        </p:spPr>
        <p:txBody>
          <a:bodyPr/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Rapport Financier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E64969-DB75-5048-9391-02AECAFB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B0067E-BEE4-575B-EFB2-2B478017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472098-AC2D-95B0-E700-F3050F90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8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45F5304-84C5-C00C-E55E-BFD3612275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208" y="640445"/>
            <a:ext cx="9983210" cy="555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C1AEB3-06D4-C165-A124-DE95EF4B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157" y="162749"/>
            <a:ext cx="8911687" cy="1280890"/>
          </a:xfrm>
        </p:spPr>
        <p:txBody>
          <a:bodyPr/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Rapport Financier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E64969-DB75-5048-9391-02AECAFB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B0067E-BEE4-575B-EFB2-2B478017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2025  le 06 Décembre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472098-AC2D-95B0-E700-F3050F90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9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694E65-090C-11DC-9FE1-C743AF3AB3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852" y="803194"/>
            <a:ext cx="9116200" cy="535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10382</TotalTime>
  <Words>1374</Words>
  <Application>Microsoft Office PowerPoint</Application>
  <PresentationFormat>Grand écran</PresentationFormat>
  <Paragraphs>283</Paragraphs>
  <Slides>40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51" baseType="lpstr">
      <vt:lpstr>Algerian</vt:lpstr>
      <vt:lpstr>Aptos</vt:lpstr>
      <vt:lpstr>Arial</vt:lpstr>
      <vt:lpstr>Baskerville Old Face</vt:lpstr>
      <vt:lpstr>Book Antiqua</vt:lpstr>
      <vt:lpstr>Calibri</vt:lpstr>
      <vt:lpstr>Century Gothic</vt:lpstr>
      <vt:lpstr>Times New Roman</vt:lpstr>
      <vt:lpstr>Wingdings</vt:lpstr>
      <vt:lpstr>Wingdings 3</vt:lpstr>
      <vt:lpstr>Brin</vt:lpstr>
      <vt:lpstr>ASSEMBLEE GENERALE ARTA  2025</vt:lpstr>
      <vt:lpstr>Ordre du Jour</vt:lpstr>
      <vt:lpstr>Rapport Moral</vt:lpstr>
      <vt:lpstr>Rapport Moral</vt:lpstr>
      <vt:lpstr>RESULTATS VOTE POUR LE CA</vt:lpstr>
      <vt:lpstr>Les 30 ANS de TA/ AIX LES MILLES  leS 19 et 20 juin 2025 </vt:lpstr>
      <vt:lpstr>Rapport Financier</vt:lpstr>
      <vt:lpstr>Rapport Financier</vt:lpstr>
      <vt:lpstr>Rapport Financier</vt:lpstr>
      <vt:lpstr>Rapport Financier </vt:lpstr>
      <vt:lpstr>Rapport Financier </vt:lpstr>
      <vt:lpstr>Rapport Financier détail des évènements  </vt:lpstr>
      <vt:lpstr>Rapport Financier détail des évènements  </vt:lpstr>
      <vt:lpstr>Rapport Financier</vt:lpstr>
      <vt:lpstr>Rapport Financier</vt:lpstr>
      <vt:lpstr>Rapport Financier </vt:lpstr>
      <vt:lpstr>Rapport Financier Budget prévisionnel 2026  </vt:lpstr>
      <vt:lpstr>Présentation PowerPoint</vt:lpstr>
      <vt:lpstr>ACTIVITES en 2025 : Sorties ET Voyages  ARTA NORD 1er semestre </vt:lpstr>
      <vt:lpstr>ACTIVITES en 2025 : Sorties ET Voyages ARTA NORD 1er semestre</vt:lpstr>
      <vt:lpstr>Présentation PowerPoint</vt:lpstr>
      <vt:lpstr>ACTIVITES en 2025 : Sorties ET Voyages ARTA NORD 2 ème semestre </vt:lpstr>
      <vt:lpstr>ACTIVITES en 2025 : Sorties ET Voyages ARTA SUD </vt:lpstr>
      <vt:lpstr>Présentation PowerPoint</vt:lpstr>
      <vt:lpstr>Présentation PowerPoint</vt:lpstr>
      <vt:lpstr>Sorties 2025 ARTA SUD LA CIOTAT le 20 octobre (20 personnes)</vt:lpstr>
      <vt:lpstr>Sorties 2025 ARTA SUD Fort de Brégançon  (20 personnes)</vt:lpstr>
      <vt:lpstr>CROISIERE FLUVIALE SUR LE DOURO du 2 au 9JuIN 2025 (32 Artayais/ses) </vt:lpstr>
      <vt:lpstr>CROISIERE FLUVIALE SUR LE DOURO du 2 au 9JuIN 2025</vt:lpstr>
      <vt:lpstr>VOYAGE en VAL de LOIRE (8 Artayais Nordistes, 29 Sudistes)</vt:lpstr>
      <vt:lpstr>VOYAGE en VAL de LOIRE</vt:lpstr>
      <vt:lpstr>ACTIVITES PREVUES en 2026 : Sorties ARTA NORD </vt:lpstr>
      <vt:lpstr>ACTIVITES PREVUES en 2026 : Sorties ARTA SUD   </vt:lpstr>
      <vt:lpstr>Le séjour en  savoie MONT-BLANC en 2026 </vt:lpstr>
      <vt:lpstr>Le séjour en  savoie MONT-BLANC en 2026</vt:lpstr>
      <vt:lpstr>CROISIERE FLUVIALE SUR L’ ELBE ET LA MOLDAU du 22 au 28 SEPTEMBRE 2026 (32 Artayais/ses) </vt:lpstr>
      <vt:lpstr>PREVISIONS VOYAGES en 2027</vt:lpstr>
      <vt:lpstr>Présentation PowerPoint</vt:lpstr>
      <vt:lpstr>DIVERS</vt:lpstr>
      <vt:lpstr>ARTA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ASSEMBLEE GENERALE ARTA   2020 et 2021        Le 09 Décembre 2021</dc:title>
  <dc:creator>Dominique Dubois</dc:creator>
  <cp:lastModifiedBy>Francis</cp:lastModifiedBy>
  <cp:revision>105</cp:revision>
  <dcterms:created xsi:type="dcterms:W3CDTF">2021-12-02T16:29:38Z</dcterms:created>
  <dcterms:modified xsi:type="dcterms:W3CDTF">2025-12-10T16:23:58Z</dcterms:modified>
</cp:coreProperties>
</file>